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91" r:id="rId2"/>
    <p:sldId id="292" r:id="rId3"/>
    <p:sldId id="257" r:id="rId4"/>
    <p:sldId id="294" r:id="rId5"/>
    <p:sldId id="295" r:id="rId6"/>
    <p:sldId id="296" r:id="rId7"/>
    <p:sldId id="258" r:id="rId8"/>
    <p:sldId id="263" r:id="rId9"/>
    <p:sldId id="278" r:id="rId10"/>
    <p:sldId id="262" r:id="rId11"/>
    <p:sldId id="277" r:id="rId12"/>
    <p:sldId id="267" r:id="rId13"/>
    <p:sldId id="268" r:id="rId14"/>
    <p:sldId id="269" r:id="rId15"/>
    <p:sldId id="270" r:id="rId16"/>
    <p:sldId id="271" r:id="rId17"/>
    <p:sldId id="272" r:id="rId18"/>
    <p:sldId id="273" r:id="rId19"/>
    <p:sldId id="275" r:id="rId20"/>
    <p:sldId id="281" r:id="rId21"/>
    <p:sldId id="289" r:id="rId22"/>
    <p:sldId id="290" r:id="rId23"/>
    <p:sldId id="276" r:id="rId24"/>
    <p:sldId id="279" r:id="rId25"/>
    <p:sldId id="280" r:id="rId26"/>
    <p:sldId id="274" r:id="rId27"/>
    <p:sldId id="282" r:id="rId28"/>
    <p:sldId id="284" r:id="rId29"/>
    <p:sldId id="285" r:id="rId30"/>
    <p:sldId id="287" r:id="rId31"/>
    <p:sldId id="298" r:id="rId32"/>
    <p:sldId id="299" r:id="rId33"/>
    <p:sldId id="300" r:id="rId34"/>
    <p:sldId id="286" r:id="rId3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9900"/>
    <a:srgbClr val="FF3300"/>
    <a:srgbClr val="FF00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4" autoAdjust="0"/>
    <p:restoredTop sz="89789" autoAdjust="0"/>
  </p:normalViewPr>
  <p:slideViewPr>
    <p:cSldViewPr>
      <p:cViewPr>
        <p:scale>
          <a:sx n="80" d="100"/>
          <a:sy n="80" d="100"/>
        </p:scale>
        <p:origin x="-936" y="4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en-IN" smtClean="0"/>
              <a:t>MIFA SYSTEMS PVT. LTD.</a:t>
            </a:r>
            <a:endParaRPr lang="en-IN"/>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A000374-2FAE-49F1-BDE0-1436BD8B1139}" type="datetimeFigureOut">
              <a:rPr lang="en-IN" smtClean="0"/>
              <a:pPr/>
              <a:t>07-06-2014</a:t>
            </a:fld>
            <a:endParaRPr lang="en-IN"/>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IN"/>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E842F572-32D1-4C46-B8EC-22A1DB57BF26}" type="slidenum">
              <a:rPr lang="en-IN" smtClean="0"/>
              <a:pPr/>
              <a:t>‹#›</a:t>
            </a:fld>
            <a:endParaRPr lang="en-IN"/>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en-IN" smtClean="0"/>
              <a:t>MIFA SYSTEMS PVT. LTD.</a:t>
            </a:r>
            <a:endParaRPr lang="en-IN"/>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84BBEC2-6CEA-4364-92A9-0C86CE1065D6}" type="datetimeFigureOut">
              <a:rPr lang="en-IN" smtClean="0"/>
              <a:pPr/>
              <a:t>07-06-2014</a:t>
            </a:fld>
            <a:endParaRPr lang="en-IN"/>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IN"/>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IN"/>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D17C287-4AD9-4C5D-A1D4-26058C75DA0F}" type="slidenum">
              <a:rPr lang="en-IN" smtClean="0"/>
              <a:pPr/>
              <a:t>‹#›</a:t>
            </a:fld>
            <a:endParaRPr lang="en-IN"/>
          </a:p>
        </p:txBody>
      </p:sp>
    </p:spTree>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77875"/>
            <a:ext cx="5111750" cy="3835400"/>
          </a:xfrm>
        </p:spPr>
      </p:sp>
      <p:sp>
        <p:nvSpPr>
          <p:cNvPr id="3" name="Notes Placeholder 2"/>
          <p:cNvSpPr>
            <a:spLocks noGrp="1"/>
          </p:cNvSpPr>
          <p:nvPr>
            <p:ph type="body" idx="1"/>
          </p:nvPr>
        </p:nvSpPr>
        <p:spPr/>
        <p:txBody>
          <a:bodyPr>
            <a:normAutofit/>
          </a:bodyPr>
          <a:lstStyle/>
          <a:p>
            <a:endParaRPr lang="en-IN"/>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MIFA SYSTEMS PVT. LTD.</a:t>
            </a:r>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058A6-11C6-4CF7-916B-E5A1B0FB1EDB}" type="slidenum">
              <a:rPr lang="de-AT"/>
              <a:pPr/>
              <a:t>19</a:t>
            </a:fld>
            <a:endParaRPr lang="de-AT"/>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de-A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D78E5-54D9-4D13-9135-11E8D8F9B54E}" type="slidenum">
              <a:rPr lang="de-AT"/>
              <a:pPr/>
              <a:t>23</a:t>
            </a:fld>
            <a:endParaRPr lang="de-AT"/>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708699" y="4860089"/>
            <a:ext cx="5681905" cy="4607945"/>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Header Placeholder 3"/>
          <p:cNvSpPr>
            <a:spLocks noGrp="1"/>
          </p:cNvSpPr>
          <p:nvPr>
            <p:ph type="hdr" sz="quarter" idx="10"/>
          </p:nvPr>
        </p:nvSpPr>
        <p:spPr/>
        <p:txBody>
          <a:bodyPr/>
          <a:lstStyle/>
          <a:p>
            <a:r>
              <a:rPr lang="en-IN" smtClean="0"/>
              <a:t>MIFA SYSTEMS PVT. LTD.</a:t>
            </a:r>
            <a:endParaRPr lang="en-IN"/>
          </a:p>
        </p:txBody>
      </p:sp>
      <p:sp>
        <p:nvSpPr>
          <p:cNvPr id="5" name="Footer Placeholder 4"/>
          <p:cNvSpPr>
            <a:spLocks noGrp="1"/>
          </p:cNvSpPr>
          <p:nvPr>
            <p:ph type="ftr" sz="quarter" idx="11"/>
          </p:nvPr>
        </p:nvSpPr>
        <p:spPr/>
        <p:txBody>
          <a:bodyPr/>
          <a:lstStyle/>
          <a:p>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11BC5-F581-4561-B985-2F61AEEC7330}" type="slidenum">
              <a:rPr lang="de-AT"/>
              <a:pPr/>
              <a:t>26</a:t>
            </a:fld>
            <a:endParaRPr lang="de-AT"/>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de-AT"/>
              <a:t>I hope I could give you many interesting informations about the KePlast concepts and products. Let me summarize, how KePlast can be a key for your market andvantage.</a:t>
            </a:r>
          </a:p>
          <a:p>
            <a:r>
              <a:rPr lang="de-AT"/>
              <a:t>&lt;click&gt;</a:t>
            </a:r>
          </a:p>
          <a:p>
            <a:r>
              <a:rPr lang="de-AT"/>
              <a:t>KePlast is tailor made for injection molding machines, no overhead costs or work-around solutions.</a:t>
            </a:r>
          </a:p>
          <a:p>
            <a:r>
              <a:rPr lang="de-AT"/>
              <a:t>&lt;click&gt;</a:t>
            </a:r>
          </a:p>
          <a:p>
            <a:r>
              <a:rPr lang="de-AT"/>
              <a:t>With KePlast you have one solution provider for all kinds of injection machines. From economy to high end, from hydraulic to full electric – one software concept and optimum hardware performance in all cases.</a:t>
            </a:r>
          </a:p>
          <a:p>
            <a:r>
              <a:rPr lang="de-AT"/>
              <a:t>&lt;click&gt;</a:t>
            </a:r>
          </a:p>
          <a:p>
            <a:r>
              <a:rPr lang="de-AT"/>
              <a:t>KePlast is not only a machine control. Innovative software assistents make best injection process technology easy to use for everyone.</a:t>
            </a:r>
          </a:p>
          <a:p>
            <a:r>
              <a:rPr lang="de-AT"/>
              <a:t>&lt;click&gt;</a:t>
            </a:r>
          </a:p>
          <a:p>
            <a:r>
              <a:rPr lang="de-AT"/>
              <a:t>And last but not least, KePlast is your professional partner in all fields of engineering and support. Whether you are looking for a turn-key solution or you need flexible customizing, let the KePlast team satisfy you with competence in our professional solutions. More than 20 years of experience in injection molding control provides confidence.</a:t>
            </a:r>
          </a:p>
          <a:p>
            <a:endParaRPr lang="de-A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5" name="Footer Placeholder 4"/>
          <p:cNvSpPr>
            <a:spLocks noGrp="1"/>
          </p:cNvSpPr>
          <p:nvPr>
            <p:ph type="ftr" sz="quarter" idx="10"/>
          </p:nvPr>
        </p:nvSpPr>
        <p:spPr/>
        <p:txBody>
          <a:bodyPr/>
          <a:lstStyle/>
          <a:p>
            <a:endParaRPr lang="en-IN"/>
          </a:p>
        </p:txBody>
      </p:sp>
      <p:sp>
        <p:nvSpPr>
          <p:cNvPr id="6" name="Header Placeholder 5"/>
          <p:cNvSpPr>
            <a:spLocks noGrp="1"/>
          </p:cNvSpPr>
          <p:nvPr>
            <p:ph type="hdr" sz="quarter" idx="11"/>
          </p:nvPr>
        </p:nvSpPr>
        <p:spPr/>
        <p:txBody>
          <a:bodyPr/>
          <a:lstStyle/>
          <a:p>
            <a:r>
              <a:rPr lang="en-IN" smtClean="0"/>
              <a:t>MIFA SYSTEMS PVT. LTD.</a:t>
            </a:r>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fld id="{B80DF826-8055-4ED5-A51F-CFEA382E8201}" type="slidenum">
              <a:rPr lang="en-US"/>
              <a:pPr/>
              <a:t>2</a:t>
            </a:fld>
            <a:endParaRPr lang="en-US"/>
          </a:p>
        </p:txBody>
      </p:sp>
      <p:sp>
        <p:nvSpPr>
          <p:cNvPr id="25603" name="Rectangle 1"/>
          <p:cNvSpPr txBox="1">
            <a:spLocks noGrp="1" noRot="1" noChangeAspect="1" noChangeArrowheads="1" noTextEdit="1"/>
          </p:cNvSpPr>
          <p:nvPr>
            <p:ph type="sldImg"/>
          </p:nvPr>
        </p:nvSpPr>
        <p:spPr>
          <a:xfrm>
            <a:off x="992188" y="777875"/>
            <a:ext cx="5114925" cy="3836988"/>
          </a:xfrm>
          <a:solidFill>
            <a:srgbClr val="FFFFFF"/>
          </a:solidFill>
          <a:ln>
            <a:solidFill>
              <a:srgbClr val="000000"/>
            </a:solidFill>
            <a:miter lim="800000"/>
          </a:ln>
        </p:spPr>
      </p:sp>
      <p:sp>
        <p:nvSpPr>
          <p:cNvPr id="25604" name="Rectangle 2"/>
          <p:cNvSpPr txBox="1">
            <a:spLocks noGrp="1" noChangeArrowheads="1"/>
          </p:cNvSpPr>
          <p:nvPr>
            <p:ph type="body" idx="1"/>
          </p:nvPr>
        </p:nvSpPr>
        <p:spPr>
          <a:xfrm>
            <a:off x="709632" y="4861252"/>
            <a:ext cx="5680036" cy="4519337"/>
          </a:xfrm>
          <a:noFill/>
          <a:ln/>
        </p:spPr>
        <p:txBody>
          <a:bodyPr wrap="none" anchor="ct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p>
            <a:fld id="{5CE3E808-4D51-44C3-A964-FD1E4EF30438}" type="slidenum">
              <a:rPr lang="en-US"/>
              <a:pPr/>
              <a:t>4</a:t>
            </a:fld>
            <a:endParaRPr lang="en-US"/>
          </a:p>
        </p:txBody>
      </p:sp>
      <p:sp>
        <p:nvSpPr>
          <p:cNvPr id="26627" name="Rectangle 1"/>
          <p:cNvSpPr txBox="1">
            <a:spLocks noGrp="1" noRot="1" noChangeAspect="1" noChangeArrowheads="1" noTextEdit="1"/>
          </p:cNvSpPr>
          <p:nvPr>
            <p:ph type="sldImg"/>
          </p:nvPr>
        </p:nvSpPr>
        <p:spPr>
          <a:xfrm>
            <a:off x="992188" y="777875"/>
            <a:ext cx="5114925" cy="3836988"/>
          </a:xfrm>
          <a:solidFill>
            <a:srgbClr val="FFFFFF"/>
          </a:solidFill>
          <a:ln>
            <a:solidFill>
              <a:srgbClr val="000000"/>
            </a:solidFill>
            <a:miter lim="800000"/>
          </a:ln>
        </p:spPr>
      </p:sp>
      <p:sp>
        <p:nvSpPr>
          <p:cNvPr id="26628" name="Rectangle 2"/>
          <p:cNvSpPr txBox="1">
            <a:spLocks noGrp="1" noChangeArrowheads="1"/>
          </p:cNvSpPr>
          <p:nvPr>
            <p:ph type="body" idx="1"/>
          </p:nvPr>
        </p:nvSpPr>
        <p:spPr>
          <a:xfrm>
            <a:off x="709632" y="4861252"/>
            <a:ext cx="5680036" cy="4605955"/>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fld id="{4A3B618C-CD75-4AD9-8C36-1061E5E77C0E}" type="slidenum">
              <a:rPr lang="en-US"/>
              <a:pPr/>
              <a:t>5</a:t>
            </a:fld>
            <a:endParaRPr lang="en-US"/>
          </a:p>
        </p:txBody>
      </p:sp>
      <p:sp>
        <p:nvSpPr>
          <p:cNvPr id="27651" name="Rectangle 1"/>
          <p:cNvSpPr txBox="1">
            <a:spLocks noGrp="1" noRot="1" noChangeAspect="1" noChangeArrowheads="1" noTextEdit="1"/>
          </p:cNvSpPr>
          <p:nvPr>
            <p:ph type="sldImg"/>
          </p:nvPr>
        </p:nvSpPr>
        <p:spPr>
          <a:xfrm>
            <a:off x="992188" y="777875"/>
            <a:ext cx="5114925" cy="3836988"/>
          </a:xfrm>
          <a:solidFill>
            <a:srgbClr val="FFFFFF"/>
          </a:solidFill>
          <a:ln>
            <a:solidFill>
              <a:srgbClr val="000000"/>
            </a:solidFill>
            <a:miter lim="800000"/>
          </a:ln>
        </p:spPr>
      </p:sp>
      <p:sp>
        <p:nvSpPr>
          <p:cNvPr id="27652" name="Rectangle 2"/>
          <p:cNvSpPr txBox="1">
            <a:spLocks noGrp="1" noChangeArrowheads="1"/>
          </p:cNvSpPr>
          <p:nvPr>
            <p:ph type="body" idx="1"/>
          </p:nvPr>
        </p:nvSpPr>
        <p:spPr>
          <a:xfrm>
            <a:off x="709632" y="4861252"/>
            <a:ext cx="5680036" cy="4605955"/>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E2A1D-EDEE-4642-A6C5-62CE3391594D}" type="slidenum">
              <a:rPr lang="de-AT"/>
              <a:pPr/>
              <a:t>7</a:t>
            </a:fld>
            <a:endParaRPr lang="de-AT"/>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de-A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94CF4-17D5-4B00-BF97-A0134A06BABD}" type="slidenum">
              <a:rPr lang="de-AT"/>
              <a:pPr/>
              <a:t>8</a:t>
            </a:fld>
            <a:endParaRPr lang="de-AT"/>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pPr>
              <a:lnSpc>
                <a:spcPct val="90000"/>
              </a:lnSpc>
            </a:pPr>
            <a:r>
              <a:rPr lang="de-AT" sz="1100" dirty="0"/>
              <a:t>We have heard a lot about features and highlights of KePlast, our optimized automation solution specially designed for injection molding machines. Now let me show you how we put together this set of special features into packages easy to use for your different machines and applications.</a:t>
            </a:r>
          </a:p>
          <a:p>
            <a:pPr>
              <a:lnSpc>
                <a:spcPct val="90000"/>
              </a:lnSpc>
            </a:pPr>
            <a:endParaRPr lang="de-AT" sz="1100" dirty="0"/>
          </a:p>
          <a:p>
            <a:pPr>
              <a:lnSpc>
                <a:spcPct val="90000"/>
              </a:lnSpc>
            </a:pPr>
            <a:r>
              <a:rPr lang="de-AT" sz="1100" dirty="0"/>
              <a:t>KePlast serves the entire range of injection molding machines. From standard hydraulic machines for general purpose applications up to solutions for special machines in the high-end segment. Hydraulic, hybride or full electric machines – different machines – different requirements – different KePlast automation solutions. Generally we define three product lines, named KePlast i1000, i2000 and i5000.</a:t>
            </a:r>
          </a:p>
          <a:p>
            <a:pPr>
              <a:lnSpc>
                <a:spcPct val="90000"/>
              </a:lnSpc>
            </a:pPr>
            <a:r>
              <a:rPr lang="de-AT" sz="1100" dirty="0"/>
              <a:t>&lt;click&gt;</a:t>
            </a:r>
          </a:p>
          <a:p>
            <a:pPr>
              <a:lnSpc>
                <a:spcPct val="90000"/>
              </a:lnSpc>
            </a:pPr>
            <a:r>
              <a:rPr lang="de-AT" sz="1100" dirty="0"/>
              <a:t>KePlast i1000 is the cost optimized solution for standard hydraulic injection machines, specially designed for demands of high volume markets like mainland China. It gives you best European quality in shape of an extreme compact single board controller in robust design and operator panels with key operation, as this still has better market acceptance in China than touch-screen. Even the economy model KePlast i1000 has typical KePlast interfaces like USB or Ethernet on board and can therefor be hooked up to host computer systems.</a:t>
            </a:r>
          </a:p>
          <a:p>
            <a:pPr>
              <a:lnSpc>
                <a:spcPct val="90000"/>
              </a:lnSpc>
            </a:pPr>
            <a:r>
              <a:rPr lang="de-AT" sz="1100" dirty="0"/>
              <a:t>&lt;click&gt;</a:t>
            </a:r>
          </a:p>
          <a:p>
            <a:pPr>
              <a:lnSpc>
                <a:spcPct val="90000"/>
              </a:lnSpc>
            </a:pPr>
            <a:r>
              <a:rPr lang="de-AT" sz="1100" dirty="0"/>
              <a:t>KePlast i2000, our mid-class-system, is the flexible mutli-talent for machines when high comfort touch-screen operation is required. It opens the door to hybride and full electric machines. By direct-plug the compact controller module can be extended with additional I/O modules easily. An extensive package of screens for production quality supervision and control as well as special screens for setup and maintenance complete KePlast i2000. </a:t>
            </a:r>
          </a:p>
          <a:p>
            <a:pPr>
              <a:lnSpc>
                <a:spcPct val="90000"/>
              </a:lnSpc>
            </a:pPr>
            <a:r>
              <a:rPr lang="de-AT" sz="1100" dirty="0"/>
              <a:t>&lt;click&gt;</a:t>
            </a:r>
          </a:p>
          <a:p>
            <a:pPr>
              <a:lnSpc>
                <a:spcPct val="90000"/>
              </a:lnSpc>
            </a:pPr>
            <a:r>
              <a:rPr lang="de-AT" sz="1100" dirty="0"/>
              <a:t>The top level KePlast system is KePlast i5000. Highest CPU performance enables fastest closed loop cycles down to 500us and switch-over detection of 100us. KePlast i5000 is the optimum solution for multi-component machines with flexible machine sequences or large machines with modular, dezentralized I/O configruation.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8D1316-5F06-497A-A566-0445E13FC31E}" type="slidenum">
              <a:rPr lang="de-AT"/>
              <a:pPr/>
              <a:t>9</a:t>
            </a:fld>
            <a:endParaRPr lang="de-AT"/>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97D57-1588-4724-92B5-367C7A7D22AA}" type="slidenum">
              <a:rPr lang="de-AT"/>
              <a:pPr/>
              <a:t>10</a:t>
            </a:fld>
            <a:endParaRPr lang="de-AT"/>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de-AT"/>
              <a:t>The mold setup assistent KePlast EasyMold takes care about a typical problem of injection machine operation:</a:t>
            </a:r>
          </a:p>
          <a:p>
            <a:r>
              <a:rPr lang="de-AT"/>
              <a:t>The injection process is quite complex. Many different ways, depending on the person doing the mold setup may lead to different results. Finding stable processing parameters needs many trials, usually you need experts with long-term experience to solve this.</a:t>
            </a:r>
          </a:p>
          <a:p>
            <a:r>
              <a:rPr lang="de-AT"/>
              <a:t>&lt;click&gt;</a:t>
            </a:r>
          </a:p>
          <a:p>
            <a:r>
              <a:rPr lang="de-AT"/>
              <a:t>KePlast EasyMold makes it simple. The expert know-how is just integrated directly into the control, so a standard machine operator can do this complex work now. KePlast EasyMold saves time and results in better reproducible setup quality. Molding parameter quality no longer depends on different setup personnel.</a:t>
            </a:r>
          </a:p>
          <a:p>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8D1316-5F06-497A-A566-0445E13FC31E}" type="slidenum">
              <a:rPr lang="de-AT"/>
              <a:pPr/>
              <a:t>11</a:t>
            </a:fld>
            <a:endParaRPr lang="de-AT"/>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PMMAI – Tecknow Edge  - 7th June 2014</a:t>
            </a:r>
            <a:endParaRPr lang="en-IN"/>
          </a:p>
        </p:txBody>
      </p:sp>
      <p:sp>
        <p:nvSpPr>
          <p:cNvPr id="6" name="Slide Number Placeholder 5"/>
          <p:cNvSpPr>
            <a:spLocks noGrp="1"/>
          </p:cNvSpPr>
          <p:nvPr>
            <p:ph type="sldNum" sz="quarter" idx="12"/>
          </p:nvPr>
        </p:nvSpPr>
        <p:spPr/>
        <p:txBody>
          <a:bodyPr/>
          <a:lstStyle/>
          <a:p>
            <a:fld id="{35483377-CC57-46AD-8861-D110E10E429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PMMAI – Tecknow Edge  - 7th June 2014</a:t>
            </a:r>
            <a:endParaRPr lang="en-IN"/>
          </a:p>
        </p:txBody>
      </p:sp>
      <p:sp>
        <p:nvSpPr>
          <p:cNvPr id="6" name="Slide Number Placeholder 5"/>
          <p:cNvSpPr>
            <a:spLocks noGrp="1"/>
          </p:cNvSpPr>
          <p:nvPr>
            <p:ph type="sldNum" sz="quarter" idx="12"/>
          </p:nvPr>
        </p:nvSpPr>
        <p:spPr/>
        <p:txBody>
          <a:bodyPr/>
          <a:lstStyle/>
          <a:p>
            <a:fld id="{35483377-CC57-46AD-8861-D110E10E429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PMMAI – Tecknow Edge  - 7th June 2014</a:t>
            </a:r>
            <a:endParaRPr lang="en-IN"/>
          </a:p>
        </p:txBody>
      </p:sp>
      <p:sp>
        <p:nvSpPr>
          <p:cNvPr id="6" name="Slide Number Placeholder 5"/>
          <p:cNvSpPr>
            <a:spLocks noGrp="1"/>
          </p:cNvSpPr>
          <p:nvPr>
            <p:ph type="sldNum" sz="quarter" idx="12"/>
          </p:nvPr>
        </p:nvSpPr>
        <p:spPr/>
        <p:txBody>
          <a:bodyPr/>
          <a:lstStyle/>
          <a:p>
            <a:fld id="{35483377-CC57-46AD-8861-D110E10E4297}"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Users\Abhay Upadhye\AppData\Local\Microsoft\Windows\Temporary Internet Files\Content.Outlook\6MIYAVFZ\mifa logo.jpg"/>
          <p:cNvPicPr>
            <a:picLocks noChangeAspect="1" noChangeArrowheads="1"/>
          </p:cNvPicPr>
          <p:nvPr userDrawn="1"/>
        </p:nvPicPr>
        <p:blipFill>
          <a:blip r:embed="rId2" cstate="print"/>
          <a:srcRect/>
          <a:stretch>
            <a:fillRect/>
          </a:stretch>
        </p:blipFill>
        <p:spPr bwMode="auto">
          <a:xfrm>
            <a:off x="195840" y="-360037"/>
            <a:ext cx="1880640" cy="1880837"/>
          </a:xfrm>
          <a:prstGeom prst="rect">
            <a:avLst/>
          </a:prstGeom>
          <a:noFill/>
          <a:ln w="9525">
            <a:noFill/>
            <a:miter lim="800000"/>
            <a:headEnd/>
            <a:tailEnd/>
          </a:ln>
        </p:spPr>
      </p:pic>
      <p:sp>
        <p:nvSpPr>
          <p:cNvPr id="3" name="Date Placeholder 2"/>
          <p:cNvSpPr>
            <a:spLocks noGrp="1"/>
          </p:cNvSpPr>
          <p:nvPr>
            <p:ph type="dt" idx="10"/>
          </p:nvPr>
        </p:nvSpPr>
        <p:spPr/>
        <p:txBody>
          <a:bodyPr/>
          <a:lstStyle>
            <a:lvl1pPr>
              <a:defRPr smtClean="0"/>
            </a:lvl1pPr>
          </a:lstStyle>
          <a:p>
            <a:pPr>
              <a:defRPr/>
            </a:pPr>
            <a:endParaRPr lang="en-US"/>
          </a:p>
        </p:txBody>
      </p:sp>
      <p:sp>
        <p:nvSpPr>
          <p:cNvPr id="4" name="Footer Placeholder 3"/>
          <p:cNvSpPr>
            <a:spLocks noGrp="1"/>
          </p:cNvSpPr>
          <p:nvPr>
            <p:ph type="ftr" idx="11"/>
          </p:nvPr>
        </p:nvSpPr>
        <p:spPr>
          <a:xfrm>
            <a:off x="326880" y="6485002"/>
            <a:ext cx="3853440" cy="275068"/>
          </a:xfrm>
        </p:spPr>
        <p:txBody>
          <a:bodyPr/>
          <a:lstStyle>
            <a:lvl1pPr>
              <a:defRPr b="0" i="1" dirty="0" smtClean="0">
                <a:latin typeface="Aharoni" pitchFamily="2" charset="-79"/>
                <a:cs typeface="Aharoni" pitchFamily="2" charset="-79"/>
              </a:defRPr>
            </a:lvl1pPr>
          </a:lstStyle>
          <a:p>
            <a:pPr>
              <a:defRPr/>
            </a:pPr>
            <a:r>
              <a:rPr lang="en-IN" smtClean="0"/>
              <a:t>PMMAI – Tecknow Edge  - 7th June 2014</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1" descr="C:\Users\Abhay Upadhye\AppData\Local\Microsoft\Windows\Temporary Internet Files\Content.Outlook\6MIYAVFZ\mifa logo.jpg"/>
          <p:cNvPicPr>
            <a:picLocks noChangeAspect="1" noChangeArrowheads="1"/>
          </p:cNvPicPr>
          <p:nvPr userDrawn="1"/>
        </p:nvPicPr>
        <p:blipFill>
          <a:blip r:embed="rId2" cstate="print"/>
          <a:srcRect/>
          <a:stretch>
            <a:fillRect/>
          </a:stretch>
        </p:blipFill>
        <p:spPr bwMode="auto">
          <a:xfrm>
            <a:off x="260640" y="-280830"/>
            <a:ext cx="1555200" cy="1553924"/>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idx="10"/>
          </p:nvPr>
        </p:nvSpPr>
        <p:spPr/>
        <p:txBody>
          <a:bodyPr/>
          <a:lstStyle>
            <a:lvl1pPr>
              <a:defRPr smtClean="0"/>
            </a:lvl1pPr>
          </a:lstStyle>
          <a:p>
            <a:pPr>
              <a:defRPr/>
            </a:pPr>
            <a:endParaRPr lang="en-US"/>
          </a:p>
        </p:txBody>
      </p:sp>
      <p:sp>
        <p:nvSpPr>
          <p:cNvPr id="6" name="Footer Placeholder 4"/>
          <p:cNvSpPr>
            <a:spLocks noGrp="1"/>
          </p:cNvSpPr>
          <p:nvPr>
            <p:ph type="ftr" idx="11"/>
          </p:nvPr>
        </p:nvSpPr>
        <p:spPr/>
        <p:txBody>
          <a:bodyPr/>
          <a:lstStyle>
            <a:lvl1pPr>
              <a:defRPr smtClean="0"/>
            </a:lvl1pPr>
          </a:lstStyle>
          <a:p>
            <a:pPr>
              <a:defRPr/>
            </a:pPr>
            <a:r>
              <a:rPr lang="en-IN" smtClean="0"/>
              <a:t>PMMAI – Tecknow Edge  - 7th June 2014</a:t>
            </a:r>
            <a:endParaRPr lang="en-US"/>
          </a:p>
        </p:txBody>
      </p:sp>
      <p:sp>
        <p:nvSpPr>
          <p:cNvPr id="7" name="Slide Number Placeholder 5"/>
          <p:cNvSpPr>
            <a:spLocks noGrp="1"/>
          </p:cNvSpPr>
          <p:nvPr>
            <p:ph type="sldNum" idx="12"/>
          </p:nvPr>
        </p:nvSpPr>
        <p:spPr/>
        <p:txBody>
          <a:bodyPr/>
          <a:lstStyle>
            <a:lvl1pPr>
              <a:defRPr smtClean="0"/>
            </a:lvl1pPr>
          </a:lstStyle>
          <a:p>
            <a:pPr>
              <a:defRPr/>
            </a:pPr>
            <a:fld id="{1230FF10-8EEE-46D8-9353-4883AB95371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1" descr="C:\Users\Abhay Upadhye\AppData\Local\Microsoft\Windows\Temporary Internet Files\Content.Outlook\6MIYAVFZ\mifa logo.jpg"/>
          <p:cNvPicPr>
            <a:picLocks noChangeAspect="1" noChangeArrowheads="1"/>
          </p:cNvPicPr>
          <p:nvPr userDrawn="1"/>
        </p:nvPicPr>
        <p:blipFill>
          <a:blip r:embed="rId2" cstate="print"/>
          <a:srcRect/>
          <a:stretch>
            <a:fillRect/>
          </a:stretch>
        </p:blipFill>
        <p:spPr bwMode="auto">
          <a:xfrm>
            <a:off x="260640" y="-280830"/>
            <a:ext cx="1555200" cy="1553924"/>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idx="10"/>
          </p:nvPr>
        </p:nvSpPr>
        <p:spPr/>
        <p:txBody>
          <a:bodyPr/>
          <a:lstStyle>
            <a:lvl1pPr>
              <a:defRPr smtClean="0"/>
            </a:lvl1pPr>
          </a:lstStyle>
          <a:p>
            <a:pPr>
              <a:defRPr/>
            </a:pPr>
            <a:endParaRPr lang="en-US"/>
          </a:p>
        </p:txBody>
      </p:sp>
      <p:sp>
        <p:nvSpPr>
          <p:cNvPr id="6" name="Footer Placeholder 4"/>
          <p:cNvSpPr>
            <a:spLocks noGrp="1"/>
          </p:cNvSpPr>
          <p:nvPr>
            <p:ph type="ftr" idx="11"/>
          </p:nvPr>
        </p:nvSpPr>
        <p:spPr/>
        <p:txBody>
          <a:bodyPr/>
          <a:lstStyle>
            <a:lvl1pPr>
              <a:defRPr smtClean="0"/>
            </a:lvl1pPr>
          </a:lstStyle>
          <a:p>
            <a:pPr>
              <a:defRPr/>
            </a:pPr>
            <a:r>
              <a:rPr lang="en-IN" smtClean="0"/>
              <a:t>PMMAI – Tecknow Edge  - 7th June 2014</a:t>
            </a:r>
            <a:endParaRPr lang="en-US"/>
          </a:p>
        </p:txBody>
      </p:sp>
      <p:sp>
        <p:nvSpPr>
          <p:cNvPr id="7" name="Slide Number Placeholder 5"/>
          <p:cNvSpPr>
            <a:spLocks noGrp="1"/>
          </p:cNvSpPr>
          <p:nvPr>
            <p:ph type="sldNum" idx="12"/>
          </p:nvPr>
        </p:nvSpPr>
        <p:spPr/>
        <p:txBody>
          <a:bodyPr/>
          <a:lstStyle>
            <a:lvl1pPr>
              <a:defRPr smtClean="0"/>
            </a:lvl1pPr>
          </a:lstStyle>
          <a:p>
            <a:pPr>
              <a:defRPr/>
            </a:pPr>
            <a:fld id="{1230FF10-8EEE-46D8-9353-4883AB9537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PMMAI – Tecknow Edge  - 7th June 2014</a:t>
            </a:r>
            <a:endParaRPr lang="en-IN"/>
          </a:p>
        </p:txBody>
      </p:sp>
      <p:sp>
        <p:nvSpPr>
          <p:cNvPr id="6" name="Slide Number Placeholder 5"/>
          <p:cNvSpPr>
            <a:spLocks noGrp="1"/>
          </p:cNvSpPr>
          <p:nvPr>
            <p:ph type="sldNum" sz="quarter" idx="12"/>
          </p:nvPr>
        </p:nvSpPr>
        <p:spPr/>
        <p:txBody>
          <a:bodyPr/>
          <a:lstStyle/>
          <a:p>
            <a:fld id="{35483377-CC57-46AD-8861-D110E10E4297}" type="slidenum">
              <a:rPr lang="en-IN" smtClean="0"/>
              <a:pPr/>
              <a:t>‹#›</a:t>
            </a:fld>
            <a:endParaRPr lang="en-I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IN" smtClean="0"/>
              <a:t>PMMAI – Tecknow Edge  - 7th June 2014</a:t>
            </a:r>
            <a:endParaRPr lang="en-IN"/>
          </a:p>
        </p:txBody>
      </p:sp>
      <p:sp>
        <p:nvSpPr>
          <p:cNvPr id="6" name="Slide Number Placeholder 5"/>
          <p:cNvSpPr>
            <a:spLocks noGrp="1"/>
          </p:cNvSpPr>
          <p:nvPr>
            <p:ph type="sldNum" sz="quarter" idx="12"/>
          </p:nvPr>
        </p:nvSpPr>
        <p:spPr/>
        <p:txBody>
          <a:bodyPr/>
          <a:lstStyle/>
          <a:p>
            <a:fld id="{35483377-CC57-46AD-8861-D110E10E429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r>
              <a:rPr lang="en-IN" smtClean="0"/>
              <a:t>PMMAI – Tecknow Edge  - 7th June 2014</a:t>
            </a:r>
            <a:endParaRPr lang="en-IN"/>
          </a:p>
        </p:txBody>
      </p:sp>
      <p:sp>
        <p:nvSpPr>
          <p:cNvPr id="7" name="Slide Number Placeholder 6"/>
          <p:cNvSpPr>
            <a:spLocks noGrp="1"/>
          </p:cNvSpPr>
          <p:nvPr>
            <p:ph type="sldNum" sz="quarter" idx="12"/>
          </p:nvPr>
        </p:nvSpPr>
        <p:spPr/>
        <p:txBody>
          <a:bodyPr/>
          <a:lstStyle/>
          <a:p>
            <a:fld id="{35483377-CC57-46AD-8861-D110E10E429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r>
              <a:rPr lang="en-IN" smtClean="0"/>
              <a:t>PMMAI – Tecknow Edge  - 7th June 2014</a:t>
            </a:r>
            <a:endParaRPr lang="en-IN"/>
          </a:p>
        </p:txBody>
      </p:sp>
      <p:sp>
        <p:nvSpPr>
          <p:cNvPr id="9" name="Slide Number Placeholder 8"/>
          <p:cNvSpPr>
            <a:spLocks noGrp="1"/>
          </p:cNvSpPr>
          <p:nvPr>
            <p:ph type="sldNum" sz="quarter" idx="12"/>
          </p:nvPr>
        </p:nvSpPr>
        <p:spPr/>
        <p:txBody>
          <a:bodyPr/>
          <a:lstStyle/>
          <a:p>
            <a:fld id="{35483377-CC57-46AD-8861-D110E10E429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r>
              <a:rPr lang="en-IN" smtClean="0"/>
              <a:t>PMMAI – Tecknow Edge  - 7th June 2014</a:t>
            </a:r>
            <a:endParaRPr lang="en-IN"/>
          </a:p>
        </p:txBody>
      </p:sp>
      <p:sp>
        <p:nvSpPr>
          <p:cNvPr id="5" name="Slide Number Placeholder 4"/>
          <p:cNvSpPr>
            <a:spLocks noGrp="1"/>
          </p:cNvSpPr>
          <p:nvPr>
            <p:ph type="sldNum" sz="quarter" idx="12"/>
          </p:nvPr>
        </p:nvSpPr>
        <p:spPr/>
        <p:txBody>
          <a:bodyPr/>
          <a:lstStyle/>
          <a:p>
            <a:fld id="{35483377-CC57-46AD-8861-D110E10E429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r>
              <a:rPr lang="en-IN" smtClean="0"/>
              <a:t>PMMAI – Tecknow Edge  - 7th June 2014</a:t>
            </a:r>
            <a:endParaRPr lang="en-IN"/>
          </a:p>
        </p:txBody>
      </p:sp>
      <p:sp>
        <p:nvSpPr>
          <p:cNvPr id="4" name="Slide Number Placeholder 3"/>
          <p:cNvSpPr>
            <a:spLocks noGrp="1"/>
          </p:cNvSpPr>
          <p:nvPr>
            <p:ph type="sldNum" sz="quarter" idx="12"/>
          </p:nvPr>
        </p:nvSpPr>
        <p:spPr/>
        <p:txBody>
          <a:bodyPr/>
          <a:lstStyle/>
          <a:p>
            <a:fld id="{35483377-CC57-46AD-8861-D110E10E429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r>
              <a:rPr lang="en-IN" smtClean="0"/>
              <a:t>PMMAI – Tecknow Edge  - 7th June 2014</a:t>
            </a:r>
            <a:endParaRPr lang="en-IN"/>
          </a:p>
        </p:txBody>
      </p:sp>
      <p:sp>
        <p:nvSpPr>
          <p:cNvPr id="7" name="Slide Number Placeholder 6"/>
          <p:cNvSpPr>
            <a:spLocks noGrp="1"/>
          </p:cNvSpPr>
          <p:nvPr>
            <p:ph type="sldNum" sz="quarter" idx="12"/>
          </p:nvPr>
        </p:nvSpPr>
        <p:spPr/>
        <p:txBody>
          <a:bodyPr/>
          <a:lstStyle/>
          <a:p>
            <a:fld id="{35483377-CC57-46AD-8861-D110E10E429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r>
              <a:rPr lang="en-IN" smtClean="0"/>
              <a:t>PMMAI – Tecknow Edge  - 7th June 2014</a:t>
            </a:r>
            <a:endParaRPr lang="en-IN"/>
          </a:p>
        </p:txBody>
      </p:sp>
      <p:sp>
        <p:nvSpPr>
          <p:cNvPr id="7" name="Slide Number Placeholder 6"/>
          <p:cNvSpPr>
            <a:spLocks noGrp="1"/>
          </p:cNvSpPr>
          <p:nvPr>
            <p:ph type="sldNum" sz="quarter" idx="12"/>
          </p:nvPr>
        </p:nvSpPr>
        <p:spPr/>
        <p:txBody>
          <a:bodyPr/>
          <a:lstStyle/>
          <a:p>
            <a:fld id="{35483377-CC57-46AD-8861-D110E10E429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PMMAI – Tecknow Edge  - 7th June 2014</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83377-CC57-46AD-8861-D110E10E429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image" Target="../media/image3.jpeg"/><Relationship Id="rId4" Type="http://schemas.openxmlformats.org/officeDocument/2006/relationships/image" Target="../media/image20.wmf"/><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oleObject" Target="../embeddings/oleObject7.bin"/><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37.png"/><Relationship Id="rId5" Type="http://schemas.openxmlformats.org/officeDocument/2006/relationships/oleObject" Target="../embeddings/oleObject5.bin"/><Relationship Id="rId15" Type="http://schemas.openxmlformats.org/officeDocument/2006/relationships/image" Target="../media/image3.jpe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35.jpeg"/><Relationship Id="rId1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20.wmf"/><Relationship Id="rId18" Type="http://schemas.openxmlformats.org/officeDocument/2006/relationships/image" Target="../media/image57.png"/><Relationship Id="rId3" Type="http://schemas.openxmlformats.org/officeDocument/2006/relationships/slideLayout" Target="../slideLayouts/slideLayout2.xml"/><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3.jpeg"/><Relationship Id="rId2" Type="http://schemas.openxmlformats.org/officeDocument/2006/relationships/video" Target="file:///C:\Users\Abhay%20Upadhye\Documents\ASU\ABHAY\ASU's%20Documents\Abhay\MANUALS%20&amp;%20CAT\Companywise\MB%20Connect\Secure%20remote%20maintenance%20by%20MB%20Connect%20Line.mp4" TargetMode="External"/><Relationship Id="rId16" Type="http://schemas.openxmlformats.org/officeDocument/2006/relationships/image" Target="../media/image56.png"/><Relationship Id="rId1" Type="http://schemas.openxmlformats.org/officeDocument/2006/relationships/video" Target="file:///C:\Users\Abhay%20Upadhye\Documents\ASU\ABHAY\ASU's%20Documents\Abhay\MANUALS%20&amp;%20CAT\Companywise\MB%20Connect\mb_remote_story.mp4" TargetMode="Externa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png"/><Relationship Id="rId15" Type="http://schemas.openxmlformats.org/officeDocument/2006/relationships/image" Target="../media/image55.png"/><Relationship Id="rId10" Type="http://schemas.openxmlformats.org/officeDocument/2006/relationships/image" Target="../media/image51.png"/><Relationship Id="rId4" Type="http://schemas.openxmlformats.org/officeDocument/2006/relationships/notesSlide" Target="../notesSlides/notesSlide12.xml"/><Relationship Id="rId9" Type="http://schemas.openxmlformats.org/officeDocument/2006/relationships/image" Target="../media/image50.png"/><Relationship Id="rId1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jpeg"/><Relationship Id="rId3" Type="http://schemas.openxmlformats.org/officeDocument/2006/relationships/image" Target="../media/image52.jpeg"/><Relationship Id="rId7" Type="http://schemas.openxmlformats.org/officeDocument/2006/relationships/image" Target="../media/image56.png"/><Relationship Id="rId12" Type="http://schemas.openxmlformats.org/officeDocument/2006/relationships/image" Target="../media/image63.jpeg"/><Relationship Id="rId2" Type="http://schemas.openxmlformats.org/officeDocument/2006/relationships/image" Target="../media/image20.wmf"/><Relationship Id="rId16"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hyperlink" Target="http://www.google.com/imgres?imgurl=http://bestboyz.de/wp-content/uploads/2010/02/symbian-logo.png&amp;imgrefurl=http://bestboyz.de/tag/symbian-os/&amp;h=202&amp;w=730&amp;sz=14&amp;tbnid=D7Hw9vYFR-BPoM:&amp;tbnh=39&amp;tbnw=141&amp;prev=/images?q=symbian+logo&amp;zoom=1&amp;q=symbian+logo&amp;usg=__uBUIrplYYJ3mHtpJZkUauWcJA28=&amp;sa=X&amp;ei=9B1JTZXZDdHtOcPW2NoP&amp;ved=0CBwQ9QEwAA" TargetMode="External"/><Relationship Id="rId5" Type="http://schemas.openxmlformats.org/officeDocument/2006/relationships/image" Target="../media/image59.png"/><Relationship Id="rId15" Type="http://schemas.openxmlformats.org/officeDocument/2006/relationships/image" Target="../media/image54.png"/><Relationship Id="rId10" Type="http://schemas.openxmlformats.org/officeDocument/2006/relationships/hyperlink" Target="http://www.google.com/imgres?imgurl=http://exit.gulli.com/url/http://www.smartphone-blog.de/wp-content/uploads/2010/07/apple_logo.png&amp;imgrefurl=http://www.gulli.com/news/apple-quartalszahlen-und-android-kritik-2010-10-19&amp;h=1289&amp;w=1102&amp;sz=342&amp;tbnid=mYaaMM3OuAh3cM:&amp;tbnh=150&amp;tbnw=128&amp;prev=/images?q=apple+logo&amp;zoom=1&amp;q=apple+logo&amp;usg=__5t0SokNayMA18HfgFZmHRA_iswg=&amp;sa=X&amp;ei=1htJTZvbB8XpOYn6jN0P&amp;ved=0CCcQ9QEwAg" TargetMode="External"/><Relationship Id="rId4" Type="http://schemas.openxmlformats.org/officeDocument/2006/relationships/image" Target="../media/image58.png"/><Relationship Id="rId9" Type="http://schemas.openxmlformats.org/officeDocument/2006/relationships/image" Target="../media/image62.jpeg"/><Relationship Id="rId14"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hay Upadhye\Documents\ASU\ABHAY\ASU's Documents\Abhay\mifa_logo\mifa logo_300.jpg"/>
          <p:cNvPicPr>
            <a:picLocks noChangeAspect="1" noChangeArrowheads="1"/>
          </p:cNvPicPr>
          <p:nvPr/>
        </p:nvPicPr>
        <p:blipFill>
          <a:blip r:embed="rId3" cstate="print"/>
          <a:srcRect/>
          <a:stretch>
            <a:fillRect/>
          </a:stretch>
        </p:blipFill>
        <p:spPr bwMode="auto">
          <a:xfrm>
            <a:off x="323528" y="260649"/>
            <a:ext cx="1224136" cy="1152127"/>
          </a:xfrm>
          <a:prstGeom prst="rect">
            <a:avLst/>
          </a:prstGeom>
          <a:noFill/>
        </p:spPr>
      </p:pic>
      <p:sp>
        <p:nvSpPr>
          <p:cNvPr id="7" name="Title 3"/>
          <p:cNvSpPr>
            <a:spLocks noGrp="1"/>
          </p:cNvSpPr>
          <p:nvPr>
            <p:ph type="title"/>
          </p:nvPr>
        </p:nvSpPr>
        <p:spPr>
          <a:xfrm>
            <a:off x="457200" y="274638"/>
            <a:ext cx="8229600" cy="1143000"/>
          </a:xfrm>
        </p:spPr>
        <p:txBody>
          <a:bodyPr>
            <a:normAutofit/>
          </a:bodyPr>
          <a:lstStyle/>
          <a:p>
            <a:r>
              <a:rPr lang="en-US" sz="2400" i="1" dirty="0" err="1" smtClean="0"/>
              <a:t>PMMAI</a:t>
            </a:r>
            <a:r>
              <a:rPr lang="en-US" sz="2400" dirty="0" smtClean="0"/>
              <a:t> SEMINAR HYDERABAD</a:t>
            </a:r>
            <a:endParaRPr lang="en-IN" sz="2400" dirty="0"/>
          </a:p>
        </p:txBody>
      </p:sp>
      <p:sp>
        <p:nvSpPr>
          <p:cNvPr id="8" name="Footer Placeholder 5"/>
          <p:cNvSpPr>
            <a:spLocks noGrp="1"/>
          </p:cNvSpPr>
          <p:nvPr>
            <p:ph type="ftr" sz="quarter" idx="11"/>
          </p:nvPr>
        </p:nvSpPr>
        <p:spPr>
          <a:xfrm>
            <a:off x="2699792" y="6356351"/>
            <a:ext cx="3312368" cy="365125"/>
          </a:xfrm>
        </p:spPr>
        <p:txBody>
          <a:bodyPr/>
          <a:lstStyle/>
          <a:p>
            <a:r>
              <a:rPr lang="en-US" dirty="0" err="1" smtClean="0"/>
              <a:t>PMMAI</a:t>
            </a:r>
            <a:r>
              <a:rPr lang="en-US" dirty="0" smtClean="0"/>
              <a:t> – </a:t>
            </a:r>
            <a:r>
              <a:rPr lang="en-US" dirty="0" err="1" smtClean="0"/>
              <a:t>Tecknow</a:t>
            </a:r>
            <a:r>
              <a:rPr lang="en-US" dirty="0" smtClean="0"/>
              <a:t> Edge</a:t>
            </a:r>
            <a:endParaRPr lang="en-IN" dirty="0" smtClean="0"/>
          </a:p>
          <a:p>
            <a:r>
              <a:rPr lang="en-IN" dirty="0" smtClean="0"/>
              <a:t> - 7</a:t>
            </a:r>
            <a:r>
              <a:rPr lang="en-IN" baseline="30000" dirty="0" smtClean="0"/>
              <a:t>th</a:t>
            </a:r>
            <a:r>
              <a:rPr lang="en-IN" dirty="0" smtClean="0"/>
              <a:t> June 2014</a:t>
            </a:r>
            <a:endParaRPr lang="en-IN" dirty="0"/>
          </a:p>
        </p:txBody>
      </p:sp>
      <p:sp>
        <p:nvSpPr>
          <p:cNvPr id="9" name="Content Placeholder 4"/>
          <p:cNvSpPr>
            <a:spLocks noGrp="1"/>
          </p:cNvSpPr>
          <p:nvPr>
            <p:ph idx="1"/>
          </p:nvPr>
        </p:nvSpPr>
        <p:spPr>
          <a:xfrm>
            <a:off x="457200" y="1600201"/>
            <a:ext cx="8229600" cy="4525963"/>
          </a:xfrm>
        </p:spPr>
        <p:style>
          <a:lnRef idx="1">
            <a:schemeClr val="accent6"/>
          </a:lnRef>
          <a:fillRef idx="2">
            <a:schemeClr val="accent6"/>
          </a:fillRef>
          <a:effectRef idx="1">
            <a:schemeClr val="accent6"/>
          </a:effectRef>
          <a:fontRef idx="minor">
            <a:schemeClr val="dk1"/>
          </a:fontRef>
        </p:style>
        <p:txBody>
          <a:bodyPr>
            <a:normAutofit/>
          </a:bodyPr>
          <a:lstStyle/>
          <a:p>
            <a:pPr algn="ctr">
              <a:buNone/>
            </a:pPr>
            <a:r>
              <a:rPr lang="en-US" dirty="0" err="1" smtClean="0"/>
              <a:t>MIFA</a:t>
            </a:r>
            <a:r>
              <a:rPr lang="en-US" dirty="0" smtClean="0"/>
              <a:t> SYSTEMS PVT. LTD.</a:t>
            </a:r>
          </a:p>
          <a:p>
            <a:pPr algn="ctr">
              <a:buNone/>
            </a:pPr>
            <a:r>
              <a:rPr lang="en-US" dirty="0" smtClean="0"/>
              <a:t>WELCOMES</a:t>
            </a:r>
          </a:p>
          <a:p>
            <a:pPr algn="ctr">
              <a:buNone/>
            </a:pPr>
            <a:r>
              <a:rPr lang="en-US" dirty="0" smtClean="0"/>
              <a:t>YOU </a:t>
            </a:r>
          </a:p>
          <a:p>
            <a:pPr algn="ctr">
              <a:buNone/>
            </a:pPr>
            <a:r>
              <a:rPr lang="en-US" dirty="0" smtClean="0"/>
              <a:t>ALL</a:t>
            </a:r>
          </a:p>
          <a:p>
            <a:pPr algn="ctr">
              <a:buNone/>
            </a:pPr>
            <a:endParaRPr lang="en-US" dirty="0" smtClean="0"/>
          </a:p>
          <a:p>
            <a:pPr algn="r">
              <a:buNone/>
            </a:pPr>
            <a:r>
              <a:rPr lang="en-US" dirty="0" smtClean="0"/>
              <a:t>Modern Controls – </a:t>
            </a:r>
            <a:r>
              <a:rPr lang="en-US" dirty="0" err="1" smtClean="0"/>
              <a:t>Abhay</a:t>
            </a:r>
            <a:r>
              <a:rPr lang="en-US" dirty="0" smtClean="0"/>
              <a:t> </a:t>
            </a:r>
            <a:r>
              <a:rPr lang="en-US" dirty="0" err="1" smtClean="0"/>
              <a:t>Upadhye</a:t>
            </a:r>
            <a:endParaRPr lang="en-US" dirty="0" smtClean="0"/>
          </a:p>
          <a:p>
            <a:pPr algn="r">
              <a:buNone/>
            </a:pPr>
            <a:r>
              <a:rPr lang="en-US" dirty="0" smtClean="0"/>
              <a:t>au@mifasystems.com </a:t>
            </a:r>
            <a:endParaRPr lang="en-IN"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4" name="Rectangle 16"/>
          <p:cNvSpPr>
            <a:spLocks noChangeArrowheads="1"/>
          </p:cNvSpPr>
          <p:nvPr/>
        </p:nvSpPr>
        <p:spPr bwMode="auto">
          <a:xfrm>
            <a:off x="3974124" y="1052514"/>
            <a:ext cx="4785946" cy="1152525"/>
          </a:xfrm>
          <a:prstGeom prst="rect">
            <a:avLst/>
          </a:prstGeom>
          <a:noFill/>
          <a:ln w="12700" algn="ctr">
            <a:noFill/>
            <a:miter lim="800000"/>
            <a:headEnd/>
            <a:tailEnd/>
          </a:ln>
          <a:effectLst/>
        </p:spPr>
        <p:txBody>
          <a:bodyPr wrap="none" lIns="90000" tIns="46800" rIns="90000" bIns="46800" anchor="ctr"/>
          <a:lstStyle/>
          <a:p>
            <a:endParaRPr lang="en-IN"/>
          </a:p>
        </p:txBody>
      </p:sp>
      <p:sp>
        <p:nvSpPr>
          <p:cNvPr id="43010" name="Rectangle 2"/>
          <p:cNvSpPr>
            <a:spLocks noGrp="1" noChangeArrowheads="1"/>
          </p:cNvSpPr>
          <p:nvPr>
            <p:ph type="title"/>
          </p:nvPr>
        </p:nvSpPr>
        <p:spPr>
          <a:xfrm>
            <a:off x="457200" y="188640"/>
            <a:ext cx="8229600" cy="864096"/>
          </a:xfrm>
        </p:spPr>
        <p:txBody>
          <a:bodyPr>
            <a:normAutofit/>
          </a:bodyPr>
          <a:lstStyle/>
          <a:p>
            <a:r>
              <a:rPr lang="de-AT" sz="2800" dirty="0"/>
              <a:t>KePlast EasyMold – Mold setup assistent</a:t>
            </a:r>
          </a:p>
        </p:txBody>
      </p:sp>
      <p:sp>
        <p:nvSpPr>
          <p:cNvPr id="43012" name="Rectangle 4"/>
          <p:cNvSpPr>
            <a:spLocks noChangeArrowheads="1"/>
          </p:cNvSpPr>
          <p:nvPr/>
        </p:nvSpPr>
        <p:spPr bwMode="auto">
          <a:xfrm>
            <a:off x="2267744" y="5805264"/>
            <a:ext cx="6566389" cy="354013"/>
          </a:xfrm>
          <a:prstGeom prst="rect">
            <a:avLst/>
          </a:prstGeom>
          <a:noFill/>
          <a:ln w="9525">
            <a:noFill/>
            <a:miter lim="800000"/>
            <a:headEnd/>
            <a:tailEnd/>
          </a:ln>
          <a:effectLst/>
        </p:spPr>
        <p:txBody>
          <a:bodyPr/>
          <a:lstStyle/>
          <a:p>
            <a:pPr marL="630238" indent="-630238" algn="r">
              <a:lnSpc>
                <a:spcPct val="80000"/>
              </a:lnSpc>
              <a:spcBef>
                <a:spcPct val="20000"/>
              </a:spcBef>
              <a:buSzPct val="60000"/>
              <a:buFont typeface="Wingdings" pitchFamily="2" charset="2"/>
              <a:buNone/>
            </a:pPr>
            <a:r>
              <a:rPr lang="de-AT" sz="2200" i="1" dirty="0">
                <a:solidFill>
                  <a:srgbClr val="33CC33"/>
                </a:solidFill>
              </a:rPr>
              <a:t>   … everyone can setup a new mold</a:t>
            </a:r>
            <a:endParaRPr lang="de-AT" sz="1800" b="0" i="1" dirty="0">
              <a:solidFill>
                <a:srgbClr val="3399FF"/>
              </a:solidFill>
            </a:endParaRPr>
          </a:p>
        </p:txBody>
      </p:sp>
      <p:sp>
        <p:nvSpPr>
          <p:cNvPr id="43014" name="Text Box 6"/>
          <p:cNvSpPr txBox="1">
            <a:spLocks noChangeArrowheads="1"/>
          </p:cNvSpPr>
          <p:nvPr/>
        </p:nvSpPr>
        <p:spPr bwMode="auto">
          <a:xfrm>
            <a:off x="3974123" y="1052514"/>
            <a:ext cx="4520712" cy="433068"/>
          </a:xfrm>
          <a:prstGeom prst="rect">
            <a:avLst/>
          </a:prstGeom>
          <a:noFill/>
          <a:ln w="12700" algn="ctr">
            <a:noFill/>
            <a:miter lim="800000"/>
            <a:headEnd/>
            <a:tailEnd/>
          </a:ln>
          <a:effectLst/>
        </p:spPr>
        <p:txBody>
          <a:bodyPr lIns="90000" tIns="46800" rIns="90000" bIns="46800">
            <a:spAutoFit/>
          </a:bodyPr>
          <a:lstStyle/>
          <a:p>
            <a:pPr>
              <a:spcBef>
                <a:spcPct val="20000"/>
              </a:spcBef>
              <a:buSzPct val="60000"/>
              <a:buFont typeface="Wingdings" pitchFamily="2" charset="2"/>
              <a:buNone/>
            </a:pPr>
            <a:r>
              <a:rPr lang="de-AT" sz="2200">
                <a:solidFill>
                  <a:srgbClr val="00CC00"/>
                </a:solidFill>
              </a:rPr>
              <a:t>The problem:</a:t>
            </a:r>
            <a:endParaRPr lang="de-AT" sz="2200"/>
          </a:p>
        </p:txBody>
      </p:sp>
      <p:pic>
        <p:nvPicPr>
          <p:cNvPr id="43015" name="Picture 7"/>
          <p:cNvPicPr>
            <a:picLocks noChangeAspect="1" noChangeArrowheads="1"/>
          </p:cNvPicPr>
          <p:nvPr/>
        </p:nvPicPr>
        <p:blipFill>
          <a:blip r:embed="rId4" cstate="print"/>
          <a:srcRect/>
          <a:stretch>
            <a:fillRect/>
          </a:stretch>
        </p:blipFill>
        <p:spPr bwMode="auto">
          <a:xfrm>
            <a:off x="783982" y="1484314"/>
            <a:ext cx="1900603" cy="1368425"/>
          </a:xfrm>
          <a:prstGeom prst="rect">
            <a:avLst/>
          </a:prstGeom>
          <a:noFill/>
          <a:ln w="9525">
            <a:noFill/>
            <a:miter lim="800000"/>
            <a:headEnd/>
            <a:tailEnd/>
          </a:ln>
          <a:effectLst/>
        </p:spPr>
      </p:pic>
      <p:grpSp>
        <p:nvGrpSpPr>
          <p:cNvPr id="2" name="Group 12"/>
          <p:cNvGrpSpPr>
            <a:grpSpLocks/>
          </p:cNvGrpSpPr>
          <p:nvPr/>
        </p:nvGrpSpPr>
        <p:grpSpPr bwMode="auto">
          <a:xfrm>
            <a:off x="915866" y="4437063"/>
            <a:ext cx="1661746" cy="1249362"/>
            <a:chOff x="398" y="845"/>
            <a:chExt cx="3675" cy="2539"/>
          </a:xfrm>
        </p:grpSpPr>
        <p:graphicFrame>
          <p:nvGraphicFramePr>
            <p:cNvPr id="43016" name="Object 8"/>
            <p:cNvGraphicFramePr>
              <a:graphicFrameLocks noChangeAspect="1"/>
            </p:cNvGraphicFramePr>
            <p:nvPr/>
          </p:nvGraphicFramePr>
          <p:xfrm>
            <a:off x="3256" y="845"/>
            <a:ext cx="817" cy="2520"/>
          </p:xfrm>
          <a:graphic>
            <a:graphicData uri="http://schemas.openxmlformats.org/presentationml/2006/ole">
              <p:oleObj spid="_x0000_s3074" name="Image" r:id="rId5" imgW="1523272" imgH="4977778" progId="">
                <p:embed/>
              </p:oleObj>
            </a:graphicData>
          </a:graphic>
        </p:graphicFrame>
        <p:graphicFrame>
          <p:nvGraphicFramePr>
            <p:cNvPr id="43017" name="Object 9"/>
            <p:cNvGraphicFramePr>
              <a:graphicFrameLocks noChangeAspect="1"/>
            </p:cNvGraphicFramePr>
            <p:nvPr/>
          </p:nvGraphicFramePr>
          <p:xfrm>
            <a:off x="2349" y="890"/>
            <a:ext cx="768" cy="2450"/>
          </p:xfrm>
          <a:graphic>
            <a:graphicData uri="http://schemas.openxmlformats.org/presentationml/2006/ole">
              <p:oleObj spid="_x0000_s3075" name="Image" r:id="rId6" imgW="1612698" imgH="5142857" progId="">
                <p:embed/>
              </p:oleObj>
            </a:graphicData>
          </a:graphic>
        </p:graphicFrame>
        <p:graphicFrame>
          <p:nvGraphicFramePr>
            <p:cNvPr id="43018" name="Object 10"/>
            <p:cNvGraphicFramePr>
              <a:graphicFrameLocks noChangeAspect="1"/>
            </p:cNvGraphicFramePr>
            <p:nvPr/>
          </p:nvGraphicFramePr>
          <p:xfrm>
            <a:off x="1396" y="935"/>
            <a:ext cx="834" cy="2449"/>
          </p:xfrm>
          <a:graphic>
            <a:graphicData uri="http://schemas.openxmlformats.org/presentationml/2006/ole">
              <p:oleObj spid="_x0000_s3076" name="Image" r:id="rId7" imgW="1815873" imgH="5333333" progId="">
                <p:embed/>
              </p:oleObj>
            </a:graphicData>
          </a:graphic>
        </p:graphicFrame>
        <p:graphicFrame>
          <p:nvGraphicFramePr>
            <p:cNvPr id="43019" name="Object 11"/>
            <p:cNvGraphicFramePr>
              <a:graphicFrameLocks noChangeAspect="1"/>
            </p:cNvGraphicFramePr>
            <p:nvPr/>
          </p:nvGraphicFramePr>
          <p:xfrm>
            <a:off x="398" y="1117"/>
            <a:ext cx="796" cy="2041"/>
          </p:xfrm>
          <a:graphic>
            <a:graphicData uri="http://schemas.openxmlformats.org/presentationml/2006/ole">
              <p:oleObj spid="_x0000_s3077" name="Image" r:id="rId8" imgW="1993651" imgH="5117460" progId="">
                <p:embed/>
              </p:oleObj>
            </a:graphicData>
          </a:graphic>
        </p:graphicFrame>
      </p:grpSp>
      <p:grpSp>
        <p:nvGrpSpPr>
          <p:cNvPr id="3" name="Group 17"/>
          <p:cNvGrpSpPr>
            <a:grpSpLocks/>
          </p:cNvGrpSpPr>
          <p:nvPr/>
        </p:nvGrpSpPr>
        <p:grpSpPr bwMode="auto">
          <a:xfrm>
            <a:off x="3974123" y="2349500"/>
            <a:ext cx="4998428" cy="3455973"/>
            <a:chOff x="2712" y="1480"/>
            <a:chExt cx="3411" cy="1633"/>
          </a:xfrm>
        </p:grpSpPr>
        <p:sp>
          <p:nvSpPr>
            <p:cNvPr id="43013" name="Rectangle 5"/>
            <p:cNvSpPr>
              <a:spLocks noChangeArrowheads="1"/>
            </p:cNvSpPr>
            <p:nvPr/>
          </p:nvSpPr>
          <p:spPr bwMode="auto">
            <a:xfrm>
              <a:off x="2776" y="1616"/>
              <a:ext cx="3347" cy="1497"/>
            </a:xfrm>
            <a:prstGeom prst="rect">
              <a:avLst/>
            </a:prstGeom>
            <a:noFill/>
            <a:ln w="9525" algn="ctr">
              <a:noFill/>
              <a:miter lim="800000"/>
              <a:headEnd/>
              <a:tailEnd/>
            </a:ln>
            <a:effectLst/>
          </p:spPr>
          <p:txBody>
            <a:bodyPr/>
            <a:lstStyle/>
            <a:p>
              <a:pPr>
                <a:lnSpc>
                  <a:spcPct val="120000"/>
                </a:lnSpc>
                <a:spcBef>
                  <a:spcPct val="20000"/>
                </a:spcBef>
                <a:buSzPct val="60000"/>
                <a:buFont typeface="Wingdings" pitchFamily="2" charset="2"/>
                <a:buNone/>
                <a:tabLst>
                  <a:tab pos="179388" algn="l"/>
                  <a:tab pos="630238" algn="l"/>
                </a:tabLst>
              </a:pPr>
              <a:r>
                <a:rPr lang="de-AT" sz="1400" dirty="0">
                  <a:solidFill>
                    <a:schemeClr val="tx1"/>
                  </a:solidFill>
                </a:rPr>
                <a:t>No expert know-how needed</a:t>
              </a:r>
            </a:p>
            <a:p>
              <a:pPr marL="357188" lvl="1" indent="-84138">
                <a:lnSpc>
                  <a:spcPct val="120000"/>
                </a:lnSpc>
                <a:spcBef>
                  <a:spcPct val="20000"/>
                </a:spcBef>
                <a:buFontTx/>
                <a:buChar char="•"/>
                <a:tabLst>
                  <a:tab pos="179388" algn="l"/>
                  <a:tab pos="630238" algn="l"/>
                </a:tabLst>
              </a:pPr>
              <a:r>
                <a:rPr lang="de-AT" sz="1400" b="0" dirty="0">
                  <a:solidFill>
                    <a:schemeClr val="tx1"/>
                  </a:solidFill>
                </a:rPr>
                <a:t>less training</a:t>
              </a:r>
            </a:p>
            <a:p>
              <a:pPr marL="357188" lvl="1" indent="-84138">
                <a:lnSpc>
                  <a:spcPct val="120000"/>
                </a:lnSpc>
                <a:spcBef>
                  <a:spcPct val="20000"/>
                </a:spcBef>
                <a:buFontTx/>
                <a:buChar char="•"/>
                <a:tabLst>
                  <a:tab pos="179388" algn="l"/>
                  <a:tab pos="630238" algn="l"/>
                </a:tabLst>
              </a:pPr>
              <a:r>
                <a:rPr lang="de-AT" sz="1400" b="0" dirty="0">
                  <a:solidFill>
                    <a:schemeClr val="tx1"/>
                  </a:solidFill>
                </a:rPr>
                <a:t>everyone in staff can do</a:t>
              </a:r>
            </a:p>
            <a:p>
              <a:pPr>
                <a:lnSpc>
                  <a:spcPct val="120000"/>
                </a:lnSpc>
                <a:spcBef>
                  <a:spcPct val="20000"/>
                </a:spcBef>
                <a:tabLst>
                  <a:tab pos="179388" algn="l"/>
                  <a:tab pos="630238" algn="l"/>
                </a:tabLst>
              </a:pPr>
              <a:r>
                <a:rPr lang="de-AT" sz="1400" dirty="0">
                  <a:solidFill>
                    <a:schemeClr val="tx1"/>
                  </a:solidFill>
                </a:rPr>
                <a:t>Better setup quality</a:t>
              </a:r>
            </a:p>
            <a:p>
              <a:pPr marL="357188" lvl="1" indent="-84138">
                <a:lnSpc>
                  <a:spcPct val="120000"/>
                </a:lnSpc>
                <a:spcBef>
                  <a:spcPct val="20000"/>
                </a:spcBef>
                <a:buFontTx/>
                <a:buChar char="•"/>
                <a:tabLst>
                  <a:tab pos="179388" algn="l"/>
                  <a:tab pos="630238" algn="l"/>
                </a:tabLst>
              </a:pPr>
              <a:r>
                <a:rPr lang="de-AT" sz="1400" b="0" dirty="0">
                  <a:solidFill>
                    <a:schemeClr val="tx1"/>
                  </a:solidFill>
                </a:rPr>
                <a:t>always valid, reproducible parameters of uniform quality</a:t>
              </a:r>
            </a:p>
            <a:p>
              <a:pPr>
                <a:lnSpc>
                  <a:spcPct val="120000"/>
                </a:lnSpc>
                <a:spcBef>
                  <a:spcPct val="20000"/>
                </a:spcBef>
                <a:tabLst>
                  <a:tab pos="179388" algn="l"/>
                  <a:tab pos="630238" algn="l"/>
                </a:tabLst>
              </a:pPr>
              <a:r>
                <a:rPr lang="de-AT" sz="1400" dirty="0">
                  <a:solidFill>
                    <a:schemeClr val="tx1"/>
                  </a:solidFill>
                </a:rPr>
                <a:t>Time saving</a:t>
              </a:r>
            </a:p>
            <a:p>
              <a:pPr marL="357188" lvl="1" indent="-84138">
                <a:lnSpc>
                  <a:spcPct val="120000"/>
                </a:lnSpc>
                <a:spcBef>
                  <a:spcPct val="20000"/>
                </a:spcBef>
                <a:buFontTx/>
                <a:buChar char="•"/>
                <a:tabLst>
                  <a:tab pos="179388" algn="l"/>
                  <a:tab pos="630238" algn="l"/>
                </a:tabLst>
              </a:pPr>
              <a:r>
                <a:rPr lang="de-AT" sz="1400" b="0" dirty="0">
                  <a:solidFill>
                    <a:schemeClr val="tx1"/>
                  </a:solidFill>
                </a:rPr>
                <a:t>get production parameters on fastest track</a:t>
              </a:r>
            </a:p>
            <a:p>
              <a:pPr marL="357188" lvl="1" indent="-84138">
                <a:lnSpc>
                  <a:spcPct val="120000"/>
                </a:lnSpc>
                <a:spcBef>
                  <a:spcPct val="20000"/>
                </a:spcBef>
                <a:buFontTx/>
                <a:buChar char="•"/>
                <a:tabLst>
                  <a:tab pos="179388" algn="l"/>
                  <a:tab pos="630238" algn="l"/>
                </a:tabLst>
              </a:pPr>
              <a:r>
                <a:rPr lang="de-AT" sz="1400" b="0" dirty="0">
                  <a:solidFill>
                    <a:schemeClr val="tx1"/>
                  </a:solidFill>
                </a:rPr>
                <a:t>automatic detect of plasticise stroke </a:t>
              </a:r>
              <a:endParaRPr lang="de-AT" sz="1400" b="0" dirty="0" smtClean="0">
                <a:solidFill>
                  <a:schemeClr val="tx1"/>
                </a:solidFill>
              </a:endParaRPr>
            </a:p>
            <a:p>
              <a:pPr marL="357188" lvl="1" indent="-84138">
                <a:lnSpc>
                  <a:spcPct val="120000"/>
                </a:lnSpc>
                <a:spcBef>
                  <a:spcPct val="20000"/>
                </a:spcBef>
                <a:buFontTx/>
                <a:buChar char="•"/>
                <a:tabLst>
                  <a:tab pos="179388" algn="l"/>
                  <a:tab pos="630238" algn="l"/>
                </a:tabLst>
              </a:pPr>
              <a:r>
                <a:rPr lang="de-AT" sz="1400" dirty="0" smtClean="0"/>
                <a:t>Just  answer simple questions, give yes or no and finish...</a:t>
              </a:r>
            </a:p>
            <a:p>
              <a:pPr marL="357188" lvl="1" indent="-84138">
                <a:lnSpc>
                  <a:spcPct val="120000"/>
                </a:lnSpc>
                <a:spcBef>
                  <a:spcPct val="20000"/>
                </a:spcBef>
                <a:buFontTx/>
                <a:buChar char="•"/>
                <a:tabLst>
                  <a:tab pos="179388" algn="l"/>
                  <a:tab pos="630238" algn="l"/>
                </a:tabLst>
              </a:pPr>
              <a:r>
                <a:rPr lang="de-AT" sz="1400" b="0" dirty="0" smtClean="0">
                  <a:solidFill>
                    <a:schemeClr val="tx1"/>
                  </a:solidFill>
                </a:rPr>
                <a:t>The product is ready in final form</a:t>
              </a:r>
              <a:endParaRPr lang="de-AT" sz="1400" b="0" dirty="0">
                <a:solidFill>
                  <a:schemeClr val="tx1"/>
                </a:solidFill>
              </a:endParaRPr>
            </a:p>
          </p:txBody>
        </p:sp>
        <p:sp>
          <p:nvSpPr>
            <p:cNvPr id="43022" name="Text Box 14"/>
            <p:cNvSpPr txBox="1">
              <a:spLocks noChangeArrowheads="1"/>
            </p:cNvSpPr>
            <p:nvPr/>
          </p:nvSpPr>
          <p:spPr bwMode="auto">
            <a:xfrm>
              <a:off x="2712" y="1480"/>
              <a:ext cx="3085" cy="273"/>
            </a:xfrm>
            <a:prstGeom prst="rect">
              <a:avLst/>
            </a:prstGeom>
            <a:noFill/>
            <a:ln w="12700" algn="ctr">
              <a:noFill/>
              <a:miter lim="800000"/>
              <a:headEnd/>
              <a:tailEnd/>
            </a:ln>
            <a:effectLst/>
          </p:spPr>
          <p:txBody>
            <a:bodyPr lIns="90000" tIns="46800" rIns="90000" bIns="46800">
              <a:spAutoFit/>
            </a:bodyPr>
            <a:lstStyle/>
            <a:p>
              <a:pPr>
                <a:spcBef>
                  <a:spcPct val="20000"/>
                </a:spcBef>
                <a:buSzPct val="60000"/>
                <a:buFont typeface="Wingdings" pitchFamily="2" charset="2"/>
                <a:buNone/>
              </a:pPr>
              <a:r>
                <a:rPr lang="de-AT" sz="2200">
                  <a:solidFill>
                    <a:srgbClr val="00CC00"/>
                  </a:solidFill>
                </a:rPr>
                <a:t>The solution: KePlast EasyMold</a:t>
              </a:r>
              <a:endParaRPr lang="de-AT" sz="2200"/>
            </a:p>
          </p:txBody>
        </p:sp>
      </p:grpSp>
      <p:sp>
        <p:nvSpPr>
          <p:cNvPr id="43023" name="Rectangle 15"/>
          <p:cNvSpPr>
            <a:spLocks noChangeArrowheads="1"/>
          </p:cNvSpPr>
          <p:nvPr/>
        </p:nvSpPr>
        <p:spPr bwMode="auto">
          <a:xfrm>
            <a:off x="4040066" y="1412876"/>
            <a:ext cx="4904642" cy="792163"/>
          </a:xfrm>
          <a:prstGeom prst="rect">
            <a:avLst/>
          </a:prstGeom>
          <a:noFill/>
          <a:ln w="9525" algn="ctr">
            <a:noFill/>
            <a:miter lim="800000"/>
            <a:headEnd/>
            <a:tailEnd/>
          </a:ln>
          <a:effectLst/>
        </p:spPr>
        <p:txBody>
          <a:bodyPr/>
          <a:lstStyle/>
          <a:p>
            <a:pPr marL="84138" indent="-84138">
              <a:lnSpc>
                <a:spcPct val="120000"/>
              </a:lnSpc>
              <a:spcBef>
                <a:spcPct val="20000"/>
              </a:spcBef>
              <a:buSzPct val="60000"/>
              <a:buFontTx/>
              <a:buChar char="•"/>
              <a:tabLst>
                <a:tab pos="179388" algn="l"/>
                <a:tab pos="630238" algn="l"/>
              </a:tabLst>
            </a:pPr>
            <a:r>
              <a:rPr lang="de-AT" sz="1600">
                <a:solidFill>
                  <a:schemeClr val="tx1"/>
                </a:solidFill>
              </a:rPr>
              <a:t>setup a new mold is complex and time consuming</a:t>
            </a:r>
          </a:p>
          <a:p>
            <a:pPr marL="84138" indent="-84138">
              <a:lnSpc>
                <a:spcPct val="120000"/>
              </a:lnSpc>
              <a:spcBef>
                <a:spcPct val="20000"/>
              </a:spcBef>
              <a:buSzPct val="60000"/>
              <a:buFontTx/>
              <a:buChar char="•"/>
              <a:tabLst>
                <a:tab pos="179388" algn="l"/>
                <a:tab pos="630238" algn="l"/>
              </a:tabLst>
            </a:pPr>
            <a:r>
              <a:rPr lang="de-AT" sz="1600">
                <a:solidFill>
                  <a:schemeClr val="tx1"/>
                </a:solidFill>
              </a:rPr>
              <a:t>needs expert know-how</a:t>
            </a:r>
            <a:endParaRPr lang="de-AT" sz="1500" b="0">
              <a:solidFill>
                <a:schemeClr val="tx1"/>
              </a:solidFill>
            </a:endParaRPr>
          </a:p>
        </p:txBody>
      </p:sp>
      <p:pic>
        <p:nvPicPr>
          <p:cNvPr id="43026" name="Picture 18"/>
          <p:cNvPicPr>
            <a:picLocks noChangeAspect="1" noChangeArrowheads="1"/>
          </p:cNvPicPr>
          <p:nvPr/>
        </p:nvPicPr>
        <p:blipFill>
          <a:blip r:embed="rId9" cstate="print"/>
          <a:srcRect/>
          <a:stretch>
            <a:fillRect/>
          </a:stretch>
        </p:blipFill>
        <p:spPr bwMode="auto">
          <a:xfrm>
            <a:off x="783982" y="3068639"/>
            <a:ext cx="1900603" cy="1349375"/>
          </a:xfrm>
          <a:prstGeom prst="rect">
            <a:avLst/>
          </a:prstGeom>
          <a:noFill/>
        </p:spPr>
      </p:pic>
      <p:pic>
        <p:nvPicPr>
          <p:cNvPr id="17" name="Picture 2" descr="C:\Users\Abhay Upadhye\Documents\ASU\ABHAY\ASU's Documents\Abhay\mifa_logo\mifa logo_300.jpg"/>
          <p:cNvPicPr>
            <a:picLocks noChangeAspect="1" noChangeArrowheads="1"/>
          </p:cNvPicPr>
          <p:nvPr/>
        </p:nvPicPr>
        <p:blipFill>
          <a:blip r:embed="rId10" cstate="print"/>
          <a:srcRect/>
          <a:stretch>
            <a:fillRect/>
          </a:stretch>
        </p:blipFill>
        <p:spPr bwMode="auto">
          <a:xfrm>
            <a:off x="323528" y="0"/>
            <a:ext cx="1296144" cy="1023182"/>
          </a:xfrm>
          <a:prstGeom prst="rect">
            <a:avLst/>
          </a:prstGeom>
          <a:noFill/>
        </p:spPr>
      </p:pic>
      <p:sp>
        <p:nvSpPr>
          <p:cNvPr id="18" name="Footer Placeholder 17"/>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srcRect/>
          <a:stretch>
            <a:fillRect/>
          </a:stretch>
        </p:blipFill>
        <p:spPr bwMode="auto">
          <a:xfrm>
            <a:off x="4397" y="1647825"/>
            <a:ext cx="9135208" cy="3562350"/>
          </a:xfrm>
          <a:prstGeom prst="rect">
            <a:avLst/>
          </a:prstGeom>
          <a:noFill/>
          <a:ln w="9525">
            <a:noFill/>
            <a:miter lim="800000"/>
            <a:headEnd/>
            <a:tailEnd/>
          </a:ln>
          <a:effectLst/>
        </p:spPr>
      </p:pic>
      <p:sp>
        <p:nvSpPr>
          <p:cNvPr id="151555" name="Rectangle 3"/>
          <p:cNvSpPr>
            <a:spLocks noChangeArrowheads="1"/>
          </p:cNvSpPr>
          <p:nvPr/>
        </p:nvSpPr>
        <p:spPr bwMode="auto">
          <a:xfrm>
            <a:off x="131885" y="2895601"/>
            <a:ext cx="3908181" cy="1038225"/>
          </a:xfrm>
          <a:prstGeom prst="rect">
            <a:avLst/>
          </a:prstGeom>
          <a:noFill/>
          <a:ln w="9525">
            <a:noFill/>
            <a:miter lim="800000"/>
            <a:headEnd/>
            <a:tailEnd/>
          </a:ln>
          <a:effectLst/>
        </p:spPr>
        <p:txBody>
          <a:bodyPr anchor="ctr"/>
          <a:lstStyle/>
          <a:p>
            <a:r>
              <a:rPr lang="de-DE" sz="3000" dirty="0">
                <a:solidFill>
                  <a:srgbClr val="00CC00"/>
                </a:solidFill>
                <a:effectLst>
                  <a:outerShdw blurRad="38100" dist="38100" dir="2700000" algn="tl">
                    <a:srgbClr val="C0C0C0"/>
                  </a:outerShdw>
                </a:effectLst>
              </a:rPr>
              <a:t>KePlast EasyNet 2.0</a:t>
            </a:r>
            <a:endParaRPr lang="de-AT" sz="3000" dirty="0">
              <a:solidFill>
                <a:srgbClr val="00CC00"/>
              </a:solidFill>
              <a:effectLst>
                <a:outerShdw blurRad="38100" dist="38100" dir="2700000" algn="tl">
                  <a:srgbClr val="C0C0C0"/>
                </a:outerShdw>
              </a:effectLst>
            </a:endParaRPr>
          </a:p>
        </p:txBody>
      </p:sp>
      <p:pic>
        <p:nvPicPr>
          <p:cNvPr id="4" name="Picture 2" descr="C:\Users\Abhay Upadhye\Documents\ASU\ABHAY\ASU's Documents\Abhay\mifa_logo\mifa logo_300.jpg"/>
          <p:cNvPicPr>
            <a:picLocks noChangeAspect="1" noChangeArrowheads="1"/>
          </p:cNvPicPr>
          <p:nvPr/>
        </p:nvPicPr>
        <p:blipFill>
          <a:blip r:embed="rId4" cstate="print"/>
          <a:srcRect/>
          <a:stretch>
            <a:fillRect/>
          </a:stretch>
        </p:blipFill>
        <p:spPr bwMode="auto">
          <a:xfrm>
            <a:off x="611560" y="317491"/>
            <a:ext cx="1296144" cy="1023182"/>
          </a:xfrm>
          <a:prstGeom prst="rect">
            <a:avLst/>
          </a:prstGeom>
          <a:noFill/>
        </p:spPr>
      </p:pic>
      <p:sp>
        <p:nvSpPr>
          <p:cNvPr id="5" name="Footer Placeholder 4"/>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a:bodyPr>
          <a:lstStyle/>
          <a:p>
            <a:r>
              <a:rPr lang="de-AT" sz="3200" dirty="0"/>
              <a:t>KePlast EasyNet – Factory Floor Plan</a:t>
            </a:r>
          </a:p>
        </p:txBody>
      </p:sp>
      <p:grpSp>
        <p:nvGrpSpPr>
          <p:cNvPr id="2" name="Group 3"/>
          <p:cNvGrpSpPr>
            <a:grpSpLocks/>
          </p:cNvGrpSpPr>
          <p:nvPr/>
        </p:nvGrpSpPr>
        <p:grpSpPr bwMode="auto">
          <a:xfrm>
            <a:off x="118697" y="1701800"/>
            <a:ext cx="3323492" cy="2089150"/>
            <a:chOff x="172" y="1207"/>
            <a:chExt cx="2448" cy="1515"/>
          </a:xfrm>
        </p:grpSpPr>
        <p:pic>
          <p:nvPicPr>
            <p:cNvPr id="155652" name="Picture 4"/>
            <p:cNvPicPr>
              <a:picLocks noChangeAspect="1" noChangeArrowheads="1"/>
            </p:cNvPicPr>
            <p:nvPr/>
          </p:nvPicPr>
          <p:blipFill>
            <a:blip r:embed="rId2" cstate="print"/>
            <a:srcRect r="76300" b="57080"/>
            <a:stretch>
              <a:fillRect/>
            </a:stretch>
          </p:blipFill>
          <p:spPr bwMode="auto">
            <a:xfrm>
              <a:off x="172" y="1207"/>
              <a:ext cx="2358" cy="1515"/>
            </a:xfrm>
            <a:prstGeom prst="rect">
              <a:avLst/>
            </a:prstGeom>
            <a:noFill/>
            <a:ln w="9525">
              <a:noFill/>
              <a:miter lim="800000"/>
              <a:headEnd/>
              <a:tailEnd/>
            </a:ln>
            <a:effectLst/>
          </p:spPr>
        </p:pic>
        <p:pic>
          <p:nvPicPr>
            <p:cNvPr id="155653" name="Picture 5"/>
            <p:cNvPicPr>
              <a:picLocks noChangeAspect="1" noChangeArrowheads="1"/>
            </p:cNvPicPr>
            <p:nvPr/>
          </p:nvPicPr>
          <p:blipFill>
            <a:blip r:embed="rId3" cstate="print"/>
            <a:srcRect l="2473" t="6320" r="4892" b="8681"/>
            <a:stretch>
              <a:fillRect/>
            </a:stretch>
          </p:blipFill>
          <p:spPr bwMode="auto">
            <a:xfrm>
              <a:off x="1033" y="1525"/>
              <a:ext cx="1587" cy="1127"/>
            </a:xfrm>
            <a:prstGeom prst="rect">
              <a:avLst/>
            </a:prstGeom>
            <a:noFill/>
          </p:spPr>
        </p:pic>
      </p:grpSp>
      <p:sp>
        <p:nvSpPr>
          <p:cNvPr id="155654" name="Rectangle 6"/>
          <p:cNvSpPr>
            <a:spLocks noChangeArrowheads="1"/>
          </p:cNvSpPr>
          <p:nvPr/>
        </p:nvSpPr>
        <p:spPr bwMode="auto">
          <a:xfrm>
            <a:off x="4173416" y="1557338"/>
            <a:ext cx="4652597" cy="3744912"/>
          </a:xfrm>
          <a:prstGeom prst="rect">
            <a:avLst/>
          </a:prstGeom>
          <a:noFill/>
          <a:ln w="9525" algn="ctr">
            <a:noFill/>
            <a:miter lim="800000"/>
            <a:headEnd/>
            <a:tailEnd/>
          </a:ln>
          <a:effectLst/>
        </p:spPr>
        <p:txBody>
          <a:bodyPr/>
          <a:lstStyle/>
          <a:p>
            <a:pPr>
              <a:lnSpc>
                <a:spcPct val="120000"/>
              </a:lnSpc>
              <a:spcBef>
                <a:spcPct val="20000"/>
              </a:spcBef>
              <a:buSzPct val="60000"/>
              <a:buFont typeface="Wingdings" pitchFamily="2" charset="2"/>
              <a:buNone/>
              <a:tabLst>
                <a:tab pos="179388" algn="l"/>
                <a:tab pos="630238" algn="l"/>
              </a:tabLst>
            </a:pPr>
            <a:r>
              <a:rPr lang="de-AT" sz="1800">
                <a:solidFill>
                  <a:schemeClr val="tx1"/>
                </a:solidFill>
              </a:rPr>
              <a:t>Production status at a glance</a:t>
            </a:r>
          </a:p>
          <a:p>
            <a:pPr marL="357188" lvl="1" indent="-84138">
              <a:lnSpc>
                <a:spcPct val="120000"/>
              </a:lnSpc>
              <a:spcBef>
                <a:spcPct val="20000"/>
              </a:spcBef>
              <a:buFontTx/>
              <a:buChar char="•"/>
              <a:tabLst>
                <a:tab pos="179388" algn="l"/>
                <a:tab pos="630238" algn="l"/>
              </a:tabLst>
            </a:pPr>
            <a:r>
              <a:rPr lang="de-AT" sz="1800" b="0">
                <a:solidFill>
                  <a:schemeClr val="tx1"/>
                </a:solidFill>
              </a:rPr>
              <a:t> Realistic floor plan with machine pictures</a:t>
            </a:r>
          </a:p>
          <a:p>
            <a:pPr marL="357188" lvl="1" indent="-84138">
              <a:lnSpc>
                <a:spcPct val="120000"/>
              </a:lnSpc>
              <a:spcBef>
                <a:spcPct val="20000"/>
              </a:spcBef>
              <a:buFontTx/>
              <a:buChar char="•"/>
              <a:tabLst>
                <a:tab pos="179388" algn="l"/>
                <a:tab pos="630238" algn="l"/>
              </a:tabLst>
            </a:pPr>
            <a:r>
              <a:rPr lang="de-AT" sz="1800" b="0">
                <a:solidFill>
                  <a:schemeClr val="tx1"/>
                </a:solidFill>
              </a:rPr>
              <a:t> Grafical editor for production hall</a:t>
            </a:r>
          </a:p>
          <a:p>
            <a:pPr marL="357188" lvl="1" indent="-84138">
              <a:lnSpc>
                <a:spcPct val="120000"/>
              </a:lnSpc>
              <a:spcBef>
                <a:spcPct val="20000"/>
              </a:spcBef>
              <a:buFontTx/>
              <a:buChar char="•"/>
              <a:tabLst>
                <a:tab pos="179388" algn="l"/>
                <a:tab pos="630238" algn="l"/>
              </a:tabLst>
            </a:pPr>
            <a:r>
              <a:rPr lang="de-AT" sz="1800" b="0">
                <a:solidFill>
                  <a:schemeClr val="tx1"/>
                </a:solidFill>
              </a:rPr>
              <a:t> Management of multiple factory halls</a:t>
            </a:r>
            <a:br>
              <a:rPr lang="de-AT" sz="1800" b="0">
                <a:solidFill>
                  <a:schemeClr val="tx1"/>
                </a:solidFill>
              </a:rPr>
            </a:br>
            <a:endParaRPr lang="de-AT" sz="1800" b="0">
              <a:solidFill>
                <a:schemeClr val="tx1"/>
              </a:solidFill>
            </a:endParaRPr>
          </a:p>
          <a:p>
            <a:pPr>
              <a:lnSpc>
                <a:spcPct val="120000"/>
              </a:lnSpc>
              <a:spcBef>
                <a:spcPct val="20000"/>
              </a:spcBef>
              <a:tabLst>
                <a:tab pos="179388" algn="l"/>
                <a:tab pos="630238" algn="l"/>
              </a:tabLst>
            </a:pPr>
            <a:r>
              <a:rPr lang="de-AT" sz="1800">
                <a:solidFill>
                  <a:schemeClr val="tx1"/>
                </a:solidFill>
              </a:rPr>
              <a:t>Machine status overview</a:t>
            </a:r>
          </a:p>
          <a:p>
            <a:pPr marL="357188" lvl="1" indent="-84138">
              <a:lnSpc>
                <a:spcPct val="120000"/>
              </a:lnSpc>
              <a:spcBef>
                <a:spcPct val="20000"/>
              </a:spcBef>
              <a:buFontTx/>
              <a:buChar char="•"/>
              <a:tabLst>
                <a:tab pos="179388" algn="l"/>
                <a:tab pos="630238" algn="l"/>
              </a:tabLst>
            </a:pPr>
            <a:r>
              <a:rPr lang="de-AT" sz="1800" b="0">
                <a:solidFill>
                  <a:schemeClr val="tx1"/>
                </a:solidFill>
              </a:rPr>
              <a:t> Notification on pending alarms</a:t>
            </a:r>
          </a:p>
          <a:p>
            <a:pPr marL="357188" lvl="1" indent="-84138">
              <a:lnSpc>
                <a:spcPct val="120000"/>
              </a:lnSpc>
              <a:spcBef>
                <a:spcPct val="20000"/>
              </a:spcBef>
              <a:buFontTx/>
              <a:buChar char="•"/>
              <a:tabLst>
                <a:tab pos="179388" algn="l"/>
                <a:tab pos="630238" algn="l"/>
              </a:tabLst>
            </a:pPr>
            <a:r>
              <a:rPr lang="de-AT" sz="1800" b="0">
                <a:solidFill>
                  <a:schemeClr val="tx1"/>
                </a:solidFill>
              </a:rPr>
              <a:t> See the machine operation mode</a:t>
            </a:r>
          </a:p>
          <a:p>
            <a:pPr marL="357188" lvl="1" indent="-84138">
              <a:lnSpc>
                <a:spcPct val="120000"/>
              </a:lnSpc>
              <a:spcBef>
                <a:spcPct val="20000"/>
              </a:spcBef>
              <a:buFontTx/>
              <a:buChar char="•"/>
              <a:tabLst>
                <a:tab pos="179388" algn="l"/>
                <a:tab pos="630238" algn="l"/>
              </a:tabLst>
            </a:pPr>
            <a:r>
              <a:rPr lang="de-AT" sz="1800" b="0">
                <a:solidFill>
                  <a:schemeClr val="tx1"/>
                </a:solidFill>
              </a:rPr>
              <a:t> Production counter</a:t>
            </a:r>
          </a:p>
        </p:txBody>
      </p:sp>
      <p:pic>
        <p:nvPicPr>
          <p:cNvPr id="155655" name="Picture 7"/>
          <p:cNvPicPr>
            <a:picLocks noChangeAspect="1" noChangeArrowheads="1"/>
          </p:cNvPicPr>
          <p:nvPr/>
        </p:nvPicPr>
        <p:blipFill>
          <a:blip r:embed="rId4" cstate="print"/>
          <a:srcRect/>
          <a:stretch>
            <a:fillRect/>
          </a:stretch>
        </p:blipFill>
        <p:spPr bwMode="auto">
          <a:xfrm>
            <a:off x="317989" y="3502025"/>
            <a:ext cx="3455377" cy="1212850"/>
          </a:xfrm>
          <a:prstGeom prst="rect">
            <a:avLst/>
          </a:prstGeom>
          <a:noFill/>
          <a:ln w="12700" algn="ctr">
            <a:noFill/>
            <a:miter lim="800000"/>
            <a:headEnd/>
            <a:tailEnd/>
          </a:ln>
          <a:effectLst/>
        </p:spPr>
      </p:pic>
      <p:sp>
        <p:nvSpPr>
          <p:cNvPr id="155656" name="Rectangle 8"/>
          <p:cNvSpPr>
            <a:spLocks noChangeArrowheads="1"/>
          </p:cNvSpPr>
          <p:nvPr/>
        </p:nvSpPr>
        <p:spPr bwMode="auto">
          <a:xfrm>
            <a:off x="3043604" y="5522913"/>
            <a:ext cx="5767754" cy="354012"/>
          </a:xfrm>
          <a:prstGeom prst="rect">
            <a:avLst/>
          </a:prstGeom>
          <a:noFill/>
          <a:ln w="9525">
            <a:noFill/>
            <a:miter lim="800000"/>
            <a:headEnd/>
            <a:tailEnd/>
          </a:ln>
          <a:effectLst/>
        </p:spPr>
        <p:txBody>
          <a:bodyPr/>
          <a:lstStyle/>
          <a:p>
            <a:pPr marL="630238" indent="-630238" algn="r">
              <a:lnSpc>
                <a:spcPct val="80000"/>
              </a:lnSpc>
              <a:spcBef>
                <a:spcPct val="20000"/>
              </a:spcBef>
              <a:buSzPct val="60000"/>
              <a:buFont typeface="Wingdings" pitchFamily="2" charset="2"/>
              <a:buNone/>
            </a:pPr>
            <a:r>
              <a:rPr lang="de-AT" sz="2200" i="1">
                <a:solidFill>
                  <a:srgbClr val="33CC33"/>
                </a:solidFill>
              </a:rPr>
              <a:t>   … see what is happening in your plant</a:t>
            </a:r>
            <a:endParaRPr lang="de-AT" sz="1800" b="0" i="1">
              <a:solidFill>
                <a:srgbClr val="3399FF"/>
              </a:solidFill>
            </a:endParaRPr>
          </a:p>
        </p:txBody>
      </p:sp>
      <p:pic>
        <p:nvPicPr>
          <p:cNvPr id="9" name="Picture 2" descr="C:\Users\Abhay Upadhye\Documents\ASU\ABHAY\ASU's Documents\Abhay\mifa_logo\mifa logo_300.jpg"/>
          <p:cNvPicPr>
            <a:picLocks noChangeAspect="1" noChangeArrowheads="1"/>
          </p:cNvPicPr>
          <p:nvPr/>
        </p:nvPicPr>
        <p:blipFill>
          <a:blip r:embed="rId5" cstate="print"/>
          <a:srcRect/>
          <a:stretch>
            <a:fillRect/>
          </a:stretch>
        </p:blipFill>
        <p:spPr bwMode="auto">
          <a:xfrm>
            <a:off x="251520" y="188640"/>
            <a:ext cx="1296144" cy="1023182"/>
          </a:xfrm>
          <a:prstGeom prst="rect">
            <a:avLst/>
          </a:prstGeom>
          <a:noFill/>
        </p:spPr>
      </p:pic>
      <p:sp>
        <p:nvSpPr>
          <p:cNvPr id="10" name="Footer Placeholder 9"/>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a:bodyPr>
          <a:lstStyle/>
          <a:p>
            <a:r>
              <a:rPr lang="de-AT" sz="2600" dirty="0"/>
              <a:t>KePlast EasyNet – Remote Machine Screens</a:t>
            </a:r>
          </a:p>
        </p:txBody>
      </p:sp>
      <p:pic>
        <p:nvPicPr>
          <p:cNvPr id="156675" name="Picture 3"/>
          <p:cNvPicPr>
            <a:picLocks noChangeAspect="1" noChangeArrowheads="1"/>
          </p:cNvPicPr>
          <p:nvPr/>
        </p:nvPicPr>
        <p:blipFill>
          <a:blip r:embed="rId2" cstate="print"/>
          <a:srcRect/>
          <a:stretch>
            <a:fillRect/>
          </a:stretch>
        </p:blipFill>
        <p:spPr bwMode="auto">
          <a:xfrm>
            <a:off x="184639" y="1557338"/>
            <a:ext cx="2954215" cy="2227262"/>
          </a:xfrm>
          <a:prstGeom prst="rect">
            <a:avLst/>
          </a:prstGeom>
          <a:noFill/>
          <a:ln w="12700" algn="ctr">
            <a:noFill/>
            <a:miter lim="800000"/>
            <a:headEnd/>
            <a:tailEnd/>
          </a:ln>
          <a:effectLst/>
        </p:spPr>
      </p:pic>
      <p:pic>
        <p:nvPicPr>
          <p:cNvPr id="156676" name="Picture 4"/>
          <p:cNvPicPr>
            <a:picLocks noChangeAspect="1" noChangeArrowheads="1"/>
          </p:cNvPicPr>
          <p:nvPr/>
        </p:nvPicPr>
        <p:blipFill>
          <a:blip r:embed="rId3" cstate="print"/>
          <a:srcRect/>
          <a:stretch>
            <a:fillRect/>
          </a:stretch>
        </p:blipFill>
        <p:spPr bwMode="auto">
          <a:xfrm>
            <a:off x="517281" y="3860801"/>
            <a:ext cx="3445119" cy="1336675"/>
          </a:xfrm>
          <a:prstGeom prst="rect">
            <a:avLst/>
          </a:prstGeom>
          <a:noFill/>
          <a:ln w="12700" algn="ctr">
            <a:noFill/>
            <a:miter lim="800000"/>
            <a:headEnd/>
            <a:tailEnd/>
          </a:ln>
          <a:effectLst/>
        </p:spPr>
      </p:pic>
      <p:sp>
        <p:nvSpPr>
          <p:cNvPr id="156677" name="Rectangle 5"/>
          <p:cNvSpPr>
            <a:spLocks noChangeArrowheads="1"/>
          </p:cNvSpPr>
          <p:nvPr/>
        </p:nvSpPr>
        <p:spPr bwMode="auto">
          <a:xfrm>
            <a:off x="4542692" y="1484314"/>
            <a:ext cx="4601308" cy="3457575"/>
          </a:xfrm>
          <a:prstGeom prst="rect">
            <a:avLst/>
          </a:prstGeom>
          <a:noFill/>
          <a:ln w="9525" algn="ctr">
            <a:noFill/>
            <a:miter lim="800000"/>
            <a:headEnd/>
            <a:tailEnd/>
          </a:ln>
          <a:effectLst/>
        </p:spPr>
        <p:txBody>
          <a:bodyPr/>
          <a:lstStyle/>
          <a:p>
            <a:pPr>
              <a:lnSpc>
                <a:spcPct val="120000"/>
              </a:lnSpc>
              <a:spcBef>
                <a:spcPct val="20000"/>
              </a:spcBef>
              <a:buSzPct val="60000"/>
              <a:buFont typeface="Wingdings" pitchFamily="2" charset="2"/>
              <a:buNone/>
              <a:tabLst>
                <a:tab pos="179388" algn="l"/>
                <a:tab pos="630238" algn="l"/>
              </a:tabLst>
            </a:pPr>
            <a:r>
              <a:rPr lang="de-AT" sz="1800" dirty="0">
                <a:solidFill>
                  <a:schemeClr val="tx1"/>
                </a:solidFill>
              </a:rPr>
              <a:t>Full access to machine screens</a:t>
            </a:r>
          </a:p>
          <a:p>
            <a:pPr marL="357188" lvl="1" indent="-84138">
              <a:lnSpc>
                <a:spcPct val="120000"/>
              </a:lnSpc>
              <a:spcBef>
                <a:spcPct val="20000"/>
              </a:spcBef>
              <a:buFontTx/>
              <a:buChar char="•"/>
              <a:tabLst>
                <a:tab pos="179388" algn="l"/>
                <a:tab pos="630238" algn="l"/>
              </a:tabLst>
            </a:pPr>
            <a:r>
              <a:rPr lang="de-AT" sz="1800" b="0" dirty="0">
                <a:solidFill>
                  <a:schemeClr val="tx1"/>
                </a:solidFill>
              </a:rPr>
              <a:t> </a:t>
            </a:r>
            <a:r>
              <a:rPr lang="de-AT" dirty="0" smtClean="0"/>
              <a:t>All </a:t>
            </a:r>
            <a:r>
              <a:rPr lang="de-AT" sz="1800" b="0" dirty="0" smtClean="0">
                <a:solidFill>
                  <a:schemeClr val="tx1"/>
                </a:solidFill>
              </a:rPr>
              <a:t>machine screens</a:t>
            </a:r>
          </a:p>
          <a:p>
            <a:pPr marL="357188" lvl="1" indent="-84138">
              <a:lnSpc>
                <a:spcPct val="120000"/>
              </a:lnSpc>
              <a:spcBef>
                <a:spcPct val="20000"/>
              </a:spcBef>
              <a:buFontTx/>
              <a:buChar char="•"/>
              <a:tabLst>
                <a:tab pos="179388" algn="l"/>
                <a:tab pos="630238" algn="l"/>
              </a:tabLst>
            </a:pPr>
            <a:r>
              <a:rPr lang="de-AT" dirty="0" smtClean="0"/>
              <a:t>Different Screen on Machine and Remote.</a:t>
            </a:r>
            <a:endParaRPr lang="de-AT" sz="1800" b="0" dirty="0">
              <a:solidFill>
                <a:schemeClr val="tx1"/>
              </a:solidFill>
            </a:endParaRPr>
          </a:p>
          <a:p>
            <a:pPr marL="357188" lvl="1" indent="-84138">
              <a:lnSpc>
                <a:spcPct val="120000"/>
              </a:lnSpc>
              <a:spcBef>
                <a:spcPct val="20000"/>
              </a:spcBef>
              <a:buFontTx/>
              <a:buChar char="•"/>
              <a:tabLst>
                <a:tab pos="179388" algn="l"/>
                <a:tab pos="630238" algn="l"/>
              </a:tabLst>
            </a:pPr>
            <a:r>
              <a:rPr lang="de-AT" sz="1800" b="0" dirty="0">
                <a:solidFill>
                  <a:schemeClr val="tx1"/>
                </a:solidFill>
              </a:rPr>
              <a:t> Easy to operate – less training</a:t>
            </a:r>
          </a:p>
          <a:p>
            <a:pPr marL="357188" lvl="1" indent="-84138">
              <a:lnSpc>
                <a:spcPct val="120000"/>
              </a:lnSpc>
              <a:spcBef>
                <a:spcPct val="20000"/>
              </a:spcBef>
              <a:buFontTx/>
              <a:buChar char="•"/>
              <a:tabLst>
                <a:tab pos="179388" algn="l"/>
                <a:tab pos="630238" algn="l"/>
              </a:tabLst>
            </a:pPr>
            <a:r>
              <a:rPr lang="de-AT" sz="1800" b="0" dirty="0">
                <a:solidFill>
                  <a:schemeClr val="tx1"/>
                </a:solidFill>
              </a:rPr>
              <a:t> Limitation in access – no movement</a:t>
            </a:r>
            <a:br>
              <a:rPr lang="de-AT" sz="1800" b="0" dirty="0">
                <a:solidFill>
                  <a:schemeClr val="tx1"/>
                </a:solidFill>
              </a:rPr>
            </a:br>
            <a:endParaRPr lang="de-AT" sz="1800" b="0" dirty="0">
              <a:solidFill>
                <a:schemeClr val="tx1"/>
              </a:solidFill>
            </a:endParaRPr>
          </a:p>
          <a:p>
            <a:pPr>
              <a:lnSpc>
                <a:spcPct val="120000"/>
              </a:lnSpc>
              <a:spcBef>
                <a:spcPct val="20000"/>
              </a:spcBef>
              <a:tabLst>
                <a:tab pos="179388" algn="l"/>
                <a:tab pos="630238" algn="l"/>
              </a:tabLst>
            </a:pPr>
            <a:r>
              <a:rPr lang="de-AT" sz="1800" dirty="0">
                <a:solidFill>
                  <a:schemeClr val="tx1"/>
                </a:solidFill>
              </a:rPr>
              <a:t>Monitor machine history</a:t>
            </a:r>
          </a:p>
          <a:p>
            <a:pPr marL="357188" lvl="1" indent="-84138">
              <a:lnSpc>
                <a:spcPct val="120000"/>
              </a:lnSpc>
              <a:spcBef>
                <a:spcPct val="20000"/>
              </a:spcBef>
              <a:buFontTx/>
              <a:buChar char="•"/>
              <a:tabLst>
                <a:tab pos="179388" algn="l"/>
                <a:tab pos="630238" algn="l"/>
              </a:tabLst>
            </a:pPr>
            <a:r>
              <a:rPr lang="de-AT" sz="1800" b="0" dirty="0">
                <a:solidFill>
                  <a:schemeClr val="tx1"/>
                </a:solidFill>
              </a:rPr>
              <a:t> Check reason for machine stand still</a:t>
            </a:r>
          </a:p>
          <a:p>
            <a:pPr marL="357188" lvl="1" indent="-84138">
              <a:lnSpc>
                <a:spcPct val="120000"/>
              </a:lnSpc>
              <a:spcBef>
                <a:spcPct val="20000"/>
              </a:spcBef>
              <a:buFontTx/>
              <a:buChar char="•"/>
              <a:tabLst>
                <a:tab pos="179388" algn="l"/>
                <a:tab pos="630238" algn="l"/>
              </a:tabLst>
            </a:pPr>
            <a:r>
              <a:rPr lang="de-AT" sz="1800" b="0" dirty="0">
                <a:solidFill>
                  <a:schemeClr val="tx1"/>
                </a:solidFill>
              </a:rPr>
              <a:t> Infolog – Monitor user activities</a:t>
            </a:r>
          </a:p>
          <a:p>
            <a:pPr marL="357188" lvl="1" indent="-84138">
              <a:lnSpc>
                <a:spcPct val="120000"/>
              </a:lnSpc>
              <a:spcBef>
                <a:spcPct val="20000"/>
              </a:spcBef>
              <a:tabLst>
                <a:tab pos="179388" algn="l"/>
                <a:tab pos="630238" algn="l"/>
              </a:tabLst>
            </a:pPr>
            <a:endParaRPr lang="de-AT" sz="1800" b="0" dirty="0">
              <a:solidFill>
                <a:schemeClr val="tx1"/>
              </a:solidFill>
            </a:endParaRPr>
          </a:p>
        </p:txBody>
      </p:sp>
      <p:sp>
        <p:nvSpPr>
          <p:cNvPr id="156678" name="Rectangle 6"/>
          <p:cNvSpPr>
            <a:spLocks noChangeArrowheads="1"/>
          </p:cNvSpPr>
          <p:nvPr/>
        </p:nvSpPr>
        <p:spPr bwMode="auto">
          <a:xfrm>
            <a:off x="3043604" y="5522913"/>
            <a:ext cx="5767754" cy="354012"/>
          </a:xfrm>
          <a:prstGeom prst="rect">
            <a:avLst/>
          </a:prstGeom>
          <a:noFill/>
          <a:ln w="9525">
            <a:noFill/>
            <a:miter lim="800000"/>
            <a:headEnd/>
            <a:tailEnd/>
          </a:ln>
          <a:effectLst/>
        </p:spPr>
        <p:txBody>
          <a:bodyPr/>
          <a:lstStyle/>
          <a:p>
            <a:pPr marL="630238" indent="-630238" algn="r">
              <a:lnSpc>
                <a:spcPct val="80000"/>
              </a:lnSpc>
              <a:spcBef>
                <a:spcPct val="20000"/>
              </a:spcBef>
              <a:buSzPct val="60000"/>
              <a:buFont typeface="Wingdings" pitchFamily="2" charset="2"/>
              <a:buNone/>
            </a:pPr>
            <a:r>
              <a:rPr lang="de-AT" sz="2200" i="1">
                <a:solidFill>
                  <a:srgbClr val="33CC33"/>
                </a:solidFill>
              </a:rPr>
              <a:t>   … have a detailled look in the machine</a:t>
            </a:r>
            <a:endParaRPr lang="de-AT" sz="1800" b="0" i="1">
              <a:solidFill>
                <a:srgbClr val="3399FF"/>
              </a:solidFill>
            </a:endParaRPr>
          </a:p>
        </p:txBody>
      </p:sp>
      <p:pic>
        <p:nvPicPr>
          <p:cNvPr id="7" name="Picture 2" descr="C:\Users\Abhay Upadhye\Documents\ASU\ABHAY\ASU's Documents\Abhay\mifa_logo\mifa logo_300.jpg"/>
          <p:cNvPicPr>
            <a:picLocks noChangeAspect="1" noChangeArrowheads="1"/>
          </p:cNvPicPr>
          <p:nvPr/>
        </p:nvPicPr>
        <p:blipFill>
          <a:blip r:embed="rId4" cstate="print"/>
          <a:srcRect/>
          <a:stretch>
            <a:fillRect/>
          </a:stretch>
        </p:blipFill>
        <p:spPr bwMode="auto">
          <a:xfrm>
            <a:off x="179512" y="188640"/>
            <a:ext cx="1296144" cy="1023182"/>
          </a:xfrm>
          <a:prstGeom prst="rect">
            <a:avLst/>
          </a:prstGeom>
          <a:noFill/>
        </p:spPr>
      </p:pic>
      <p:sp>
        <p:nvSpPr>
          <p:cNvPr id="8" name="Footer Placeholder 7"/>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2" cstate="print"/>
          <a:srcRect/>
          <a:stretch>
            <a:fillRect/>
          </a:stretch>
        </p:blipFill>
        <p:spPr bwMode="auto">
          <a:xfrm>
            <a:off x="118697" y="1533526"/>
            <a:ext cx="3656134" cy="1736725"/>
          </a:xfrm>
          <a:prstGeom prst="rect">
            <a:avLst/>
          </a:prstGeom>
          <a:noFill/>
          <a:ln w="12700" algn="ctr">
            <a:noFill/>
            <a:miter lim="800000"/>
            <a:headEnd/>
            <a:tailEnd/>
          </a:ln>
          <a:effectLst/>
        </p:spPr>
      </p:pic>
      <p:sp>
        <p:nvSpPr>
          <p:cNvPr id="157699" name="Rectangle 3"/>
          <p:cNvSpPr>
            <a:spLocks noGrp="1" noChangeArrowheads="1"/>
          </p:cNvSpPr>
          <p:nvPr>
            <p:ph type="title"/>
          </p:nvPr>
        </p:nvSpPr>
        <p:spPr/>
        <p:txBody>
          <a:bodyPr>
            <a:normAutofit/>
          </a:bodyPr>
          <a:lstStyle/>
          <a:p>
            <a:r>
              <a:rPr lang="de-AT" sz="3200" dirty="0"/>
              <a:t>KePlast EasyNet – Data Manager</a:t>
            </a:r>
          </a:p>
        </p:txBody>
      </p:sp>
      <p:sp>
        <p:nvSpPr>
          <p:cNvPr id="157700" name="Text Box 4"/>
          <p:cNvSpPr txBox="1">
            <a:spLocks noChangeArrowheads="1"/>
          </p:cNvSpPr>
          <p:nvPr/>
        </p:nvSpPr>
        <p:spPr bwMode="auto">
          <a:xfrm>
            <a:off x="4158762" y="5516564"/>
            <a:ext cx="4985238" cy="433068"/>
          </a:xfrm>
          <a:prstGeom prst="rect">
            <a:avLst/>
          </a:prstGeom>
          <a:noFill/>
          <a:ln w="12700" algn="ctr">
            <a:noFill/>
            <a:miter lim="800000"/>
            <a:headEnd/>
            <a:tailEnd/>
          </a:ln>
          <a:effectLst/>
        </p:spPr>
        <p:txBody>
          <a:bodyPr lIns="90000" tIns="46800" rIns="90000" bIns="46800">
            <a:spAutoFit/>
          </a:bodyPr>
          <a:lstStyle/>
          <a:p>
            <a:pPr>
              <a:spcBef>
                <a:spcPct val="20000"/>
              </a:spcBef>
              <a:buSzPct val="60000"/>
              <a:buFont typeface="Wingdings" pitchFamily="2" charset="2"/>
              <a:buNone/>
            </a:pPr>
            <a:r>
              <a:rPr lang="de-AT" sz="2200">
                <a:solidFill>
                  <a:srgbClr val="00CC00"/>
                </a:solidFill>
              </a:rPr>
              <a:t>... more convenience and data security</a:t>
            </a:r>
          </a:p>
        </p:txBody>
      </p:sp>
      <p:sp>
        <p:nvSpPr>
          <p:cNvPr id="157701" name="Rectangle 5"/>
          <p:cNvSpPr>
            <a:spLocks noChangeArrowheads="1"/>
          </p:cNvSpPr>
          <p:nvPr/>
        </p:nvSpPr>
        <p:spPr bwMode="auto">
          <a:xfrm>
            <a:off x="4106008" y="1484314"/>
            <a:ext cx="5037992" cy="3671887"/>
          </a:xfrm>
          <a:prstGeom prst="rect">
            <a:avLst/>
          </a:prstGeom>
          <a:noFill/>
          <a:ln w="9525" algn="ctr">
            <a:noFill/>
            <a:miter lim="800000"/>
            <a:headEnd/>
            <a:tailEnd/>
          </a:ln>
          <a:effectLst/>
        </p:spPr>
        <p:txBody>
          <a:bodyPr/>
          <a:lstStyle/>
          <a:p>
            <a:pPr>
              <a:lnSpc>
                <a:spcPct val="120000"/>
              </a:lnSpc>
              <a:spcBef>
                <a:spcPct val="20000"/>
              </a:spcBef>
              <a:buSzPct val="60000"/>
              <a:buFont typeface="Wingdings" pitchFamily="2" charset="2"/>
              <a:buNone/>
              <a:tabLst>
                <a:tab pos="179388" algn="l"/>
                <a:tab pos="630238" algn="l"/>
              </a:tabLst>
            </a:pPr>
            <a:r>
              <a:rPr lang="de-AT" sz="1800">
                <a:solidFill>
                  <a:schemeClr val="tx1"/>
                </a:solidFill>
              </a:rPr>
              <a:t>Centralized management of machine data</a:t>
            </a:r>
          </a:p>
          <a:p>
            <a:pPr marL="357188" lvl="1" indent="-84138">
              <a:lnSpc>
                <a:spcPct val="120000"/>
              </a:lnSpc>
              <a:spcBef>
                <a:spcPct val="20000"/>
              </a:spcBef>
              <a:buFontTx/>
              <a:buChar char="•"/>
              <a:tabLst>
                <a:tab pos="179388" algn="l"/>
                <a:tab pos="630238" algn="l"/>
              </a:tabLst>
            </a:pPr>
            <a:r>
              <a:rPr lang="de-AT" sz="1800" b="0">
                <a:solidFill>
                  <a:schemeClr val="tx1"/>
                </a:solidFill>
              </a:rPr>
              <a:t> Save mold data after process changes</a:t>
            </a:r>
          </a:p>
          <a:p>
            <a:pPr marL="357188" lvl="1" indent="-84138">
              <a:lnSpc>
                <a:spcPct val="120000"/>
              </a:lnSpc>
              <a:spcBef>
                <a:spcPct val="20000"/>
              </a:spcBef>
              <a:buFontTx/>
              <a:buChar char="•"/>
              <a:tabLst>
                <a:tab pos="179388" algn="l"/>
                <a:tab pos="630238" algn="l"/>
              </a:tabLst>
            </a:pPr>
            <a:r>
              <a:rPr lang="de-AT" sz="1800" b="0">
                <a:solidFill>
                  <a:schemeClr val="tx1"/>
                </a:solidFill>
              </a:rPr>
              <a:t> Transfer from one machine to another easily</a:t>
            </a:r>
          </a:p>
          <a:p>
            <a:pPr marL="357188" lvl="1" indent="-84138">
              <a:lnSpc>
                <a:spcPct val="120000"/>
              </a:lnSpc>
              <a:spcBef>
                <a:spcPct val="20000"/>
              </a:spcBef>
              <a:buFontTx/>
              <a:buChar char="•"/>
              <a:tabLst>
                <a:tab pos="179388" algn="l"/>
                <a:tab pos="630238" algn="l"/>
              </a:tabLst>
            </a:pPr>
            <a:r>
              <a:rPr lang="de-AT" sz="1800" b="0">
                <a:solidFill>
                  <a:schemeClr val="tx1"/>
                </a:solidFill>
              </a:rPr>
              <a:t> Improve quality documentation</a:t>
            </a:r>
            <a:br>
              <a:rPr lang="de-AT" sz="1800" b="0">
                <a:solidFill>
                  <a:schemeClr val="tx1"/>
                </a:solidFill>
              </a:rPr>
            </a:br>
            <a:endParaRPr lang="de-AT" sz="1800" b="0">
              <a:solidFill>
                <a:schemeClr val="tx1"/>
              </a:solidFill>
            </a:endParaRPr>
          </a:p>
          <a:p>
            <a:pPr>
              <a:lnSpc>
                <a:spcPct val="120000"/>
              </a:lnSpc>
              <a:spcBef>
                <a:spcPct val="20000"/>
              </a:spcBef>
              <a:tabLst>
                <a:tab pos="179388" algn="l"/>
                <a:tab pos="630238" algn="l"/>
              </a:tabLst>
            </a:pPr>
            <a:r>
              <a:rPr lang="de-AT" sz="1800">
                <a:solidFill>
                  <a:schemeClr val="tx1"/>
                </a:solidFill>
              </a:rPr>
              <a:t>Data management</a:t>
            </a:r>
          </a:p>
          <a:p>
            <a:pPr marL="357188" lvl="1" indent="-84138">
              <a:lnSpc>
                <a:spcPct val="120000"/>
              </a:lnSpc>
              <a:spcBef>
                <a:spcPct val="20000"/>
              </a:spcBef>
              <a:buFontTx/>
              <a:buChar char="•"/>
              <a:tabLst>
                <a:tab pos="179388" algn="l"/>
                <a:tab pos="630238" algn="l"/>
              </a:tabLst>
            </a:pPr>
            <a:r>
              <a:rPr lang="de-AT" sz="1800" b="0">
                <a:solidFill>
                  <a:schemeClr val="tx1"/>
                </a:solidFill>
              </a:rPr>
              <a:t> Upload / Download mold data </a:t>
            </a:r>
          </a:p>
          <a:p>
            <a:pPr marL="357188" lvl="1" indent="-84138">
              <a:lnSpc>
                <a:spcPct val="120000"/>
              </a:lnSpc>
              <a:spcBef>
                <a:spcPct val="20000"/>
              </a:spcBef>
              <a:buFontTx/>
              <a:buChar char="•"/>
              <a:tabLst>
                <a:tab pos="179388" algn="l"/>
                <a:tab pos="630238" algn="l"/>
              </a:tabLst>
            </a:pPr>
            <a:r>
              <a:rPr lang="de-AT" sz="1800" b="0">
                <a:solidFill>
                  <a:schemeClr val="tx1"/>
                </a:solidFill>
              </a:rPr>
              <a:t> SPC – upload process quality data</a:t>
            </a:r>
          </a:p>
          <a:p>
            <a:pPr marL="357188" lvl="1" indent="-84138">
              <a:lnSpc>
                <a:spcPct val="120000"/>
              </a:lnSpc>
              <a:spcBef>
                <a:spcPct val="20000"/>
              </a:spcBef>
              <a:buFontTx/>
              <a:buChar char="•"/>
              <a:tabLst>
                <a:tab pos="179388" algn="l"/>
                <a:tab pos="630238" algn="l"/>
              </a:tabLst>
            </a:pPr>
            <a:r>
              <a:rPr lang="de-AT" sz="1800" b="0">
                <a:solidFill>
                  <a:schemeClr val="tx1"/>
                </a:solidFill>
              </a:rPr>
              <a:t> Save data on host PC or server</a:t>
            </a:r>
          </a:p>
        </p:txBody>
      </p:sp>
      <p:pic>
        <p:nvPicPr>
          <p:cNvPr id="157702" name="Picture 6"/>
          <p:cNvPicPr>
            <a:picLocks noChangeAspect="1" noChangeArrowheads="1"/>
          </p:cNvPicPr>
          <p:nvPr/>
        </p:nvPicPr>
        <p:blipFill>
          <a:blip r:embed="rId3" cstate="print"/>
          <a:srcRect/>
          <a:stretch>
            <a:fillRect/>
          </a:stretch>
        </p:blipFill>
        <p:spPr bwMode="auto">
          <a:xfrm>
            <a:off x="849924" y="2781300"/>
            <a:ext cx="3056792" cy="2317750"/>
          </a:xfrm>
          <a:prstGeom prst="rect">
            <a:avLst/>
          </a:prstGeom>
          <a:noFill/>
          <a:ln w="12700" algn="ctr">
            <a:noFill/>
            <a:miter lim="800000"/>
            <a:headEnd/>
            <a:tailEnd/>
          </a:ln>
          <a:effectLst/>
        </p:spPr>
      </p:pic>
      <p:pic>
        <p:nvPicPr>
          <p:cNvPr id="7" name="Picture 2" descr="C:\Users\Abhay Upadhye\Documents\ASU\ABHAY\ASU's Documents\Abhay\mifa_logo\mifa logo_300.jpg"/>
          <p:cNvPicPr>
            <a:picLocks noChangeAspect="1" noChangeArrowheads="1"/>
          </p:cNvPicPr>
          <p:nvPr/>
        </p:nvPicPr>
        <p:blipFill>
          <a:blip r:embed="rId4" cstate="print"/>
          <a:srcRect/>
          <a:stretch>
            <a:fillRect/>
          </a:stretch>
        </p:blipFill>
        <p:spPr bwMode="auto">
          <a:xfrm>
            <a:off x="251520" y="332656"/>
            <a:ext cx="1296144" cy="1023182"/>
          </a:xfrm>
          <a:prstGeom prst="rect">
            <a:avLst/>
          </a:prstGeom>
          <a:noFill/>
        </p:spPr>
      </p:pic>
      <p:sp>
        <p:nvSpPr>
          <p:cNvPr id="8" name="Footer Placeholder 7"/>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a:bodyPr>
          <a:lstStyle/>
          <a:p>
            <a:r>
              <a:rPr lang="de-AT" dirty="0"/>
              <a:t>K</a:t>
            </a:r>
            <a:r>
              <a:rPr lang="de-AT" sz="2700" dirty="0"/>
              <a:t>ePlast EasyNet – Quality Data Monitor</a:t>
            </a:r>
          </a:p>
        </p:txBody>
      </p:sp>
      <p:pic>
        <p:nvPicPr>
          <p:cNvPr id="158723" name="Picture 3"/>
          <p:cNvPicPr>
            <a:picLocks noChangeAspect="1" noChangeArrowheads="1"/>
          </p:cNvPicPr>
          <p:nvPr/>
        </p:nvPicPr>
        <p:blipFill>
          <a:blip r:embed="rId2" cstate="print"/>
          <a:srcRect/>
          <a:stretch>
            <a:fillRect/>
          </a:stretch>
        </p:blipFill>
        <p:spPr bwMode="auto">
          <a:xfrm>
            <a:off x="184639" y="1852614"/>
            <a:ext cx="3656135" cy="1736725"/>
          </a:xfrm>
          <a:prstGeom prst="rect">
            <a:avLst/>
          </a:prstGeom>
          <a:noFill/>
          <a:ln w="12700" algn="ctr">
            <a:noFill/>
            <a:miter lim="800000"/>
            <a:headEnd/>
            <a:tailEnd/>
          </a:ln>
          <a:effectLst/>
        </p:spPr>
      </p:pic>
      <p:pic>
        <p:nvPicPr>
          <p:cNvPr id="158724" name="Picture 4"/>
          <p:cNvPicPr>
            <a:picLocks noChangeAspect="1" noChangeArrowheads="1"/>
          </p:cNvPicPr>
          <p:nvPr/>
        </p:nvPicPr>
        <p:blipFill>
          <a:blip r:embed="rId3" cstate="print"/>
          <a:srcRect/>
          <a:stretch>
            <a:fillRect/>
          </a:stretch>
        </p:blipFill>
        <p:spPr bwMode="auto">
          <a:xfrm>
            <a:off x="184639" y="2644775"/>
            <a:ext cx="3656135" cy="2368550"/>
          </a:xfrm>
          <a:prstGeom prst="rect">
            <a:avLst/>
          </a:prstGeom>
          <a:noFill/>
          <a:ln w="12700" algn="ctr">
            <a:noFill/>
            <a:miter lim="800000"/>
            <a:headEnd/>
            <a:tailEnd/>
          </a:ln>
          <a:effectLst/>
        </p:spPr>
      </p:pic>
      <p:sp>
        <p:nvSpPr>
          <p:cNvPr id="158725" name="Rectangle 5"/>
          <p:cNvSpPr>
            <a:spLocks noChangeArrowheads="1"/>
          </p:cNvSpPr>
          <p:nvPr/>
        </p:nvSpPr>
        <p:spPr bwMode="auto">
          <a:xfrm>
            <a:off x="4106008" y="1700214"/>
            <a:ext cx="5037992" cy="3671887"/>
          </a:xfrm>
          <a:prstGeom prst="rect">
            <a:avLst/>
          </a:prstGeom>
          <a:noFill/>
          <a:ln w="9525" algn="ctr">
            <a:noFill/>
            <a:miter lim="800000"/>
            <a:headEnd/>
            <a:tailEnd/>
          </a:ln>
          <a:effectLst/>
        </p:spPr>
        <p:txBody>
          <a:bodyPr/>
          <a:lstStyle/>
          <a:p>
            <a:pPr>
              <a:lnSpc>
                <a:spcPct val="120000"/>
              </a:lnSpc>
              <a:spcBef>
                <a:spcPct val="20000"/>
              </a:spcBef>
              <a:buSzPct val="60000"/>
              <a:buFont typeface="Wingdings" pitchFamily="2" charset="2"/>
              <a:buNone/>
              <a:tabLst>
                <a:tab pos="179388" algn="l"/>
                <a:tab pos="630238" algn="l"/>
              </a:tabLst>
            </a:pPr>
            <a:r>
              <a:rPr lang="de-AT" sz="1800">
                <a:solidFill>
                  <a:schemeClr val="tx1"/>
                </a:solidFill>
              </a:rPr>
              <a:t>Effective monitoring of quality parameters</a:t>
            </a:r>
          </a:p>
          <a:p>
            <a:pPr marL="357188" lvl="1" indent="-84138">
              <a:lnSpc>
                <a:spcPct val="120000"/>
              </a:lnSpc>
              <a:spcBef>
                <a:spcPct val="20000"/>
              </a:spcBef>
              <a:buFontTx/>
              <a:buChar char="•"/>
              <a:tabLst>
                <a:tab pos="179388" algn="l"/>
                <a:tab pos="630238" algn="l"/>
              </a:tabLst>
            </a:pPr>
            <a:r>
              <a:rPr lang="de-AT" sz="1800" b="0">
                <a:solidFill>
                  <a:schemeClr val="tx1"/>
                </a:solidFill>
              </a:rPr>
              <a:t> Convenient grafical view of each shot</a:t>
            </a:r>
          </a:p>
          <a:p>
            <a:pPr marL="357188" lvl="1" indent="-84138">
              <a:lnSpc>
                <a:spcPct val="120000"/>
              </a:lnSpc>
              <a:spcBef>
                <a:spcPct val="20000"/>
              </a:spcBef>
              <a:buFontTx/>
              <a:buChar char="•"/>
              <a:tabLst>
                <a:tab pos="179388" algn="l"/>
                <a:tab pos="630238" algn="l"/>
              </a:tabLst>
            </a:pPr>
            <a:r>
              <a:rPr lang="de-AT" sz="1800" b="0">
                <a:solidFill>
                  <a:schemeClr val="tx1"/>
                </a:solidFill>
              </a:rPr>
              <a:t> Out of range detection and cursor function</a:t>
            </a:r>
          </a:p>
          <a:p>
            <a:pPr marL="357188" lvl="1" indent="-84138">
              <a:lnSpc>
                <a:spcPct val="120000"/>
              </a:lnSpc>
              <a:spcBef>
                <a:spcPct val="20000"/>
              </a:spcBef>
              <a:buFontTx/>
              <a:buChar char="•"/>
              <a:tabLst>
                <a:tab pos="179388" algn="l"/>
                <a:tab pos="630238" algn="l"/>
              </a:tabLst>
            </a:pPr>
            <a:r>
              <a:rPr lang="de-AT" sz="1800" b="0">
                <a:solidFill>
                  <a:schemeClr val="tx1"/>
                </a:solidFill>
              </a:rPr>
              <a:t> Free selection and naming of parameters</a:t>
            </a:r>
            <a:br>
              <a:rPr lang="de-AT" sz="1800" b="0">
                <a:solidFill>
                  <a:schemeClr val="tx1"/>
                </a:solidFill>
              </a:rPr>
            </a:br>
            <a:endParaRPr lang="de-AT" sz="1800" b="0">
              <a:solidFill>
                <a:schemeClr val="tx1"/>
              </a:solidFill>
            </a:endParaRPr>
          </a:p>
          <a:p>
            <a:pPr>
              <a:lnSpc>
                <a:spcPct val="120000"/>
              </a:lnSpc>
              <a:spcBef>
                <a:spcPct val="20000"/>
              </a:spcBef>
              <a:tabLst>
                <a:tab pos="179388" algn="l"/>
                <a:tab pos="630238" algn="l"/>
              </a:tabLst>
            </a:pPr>
            <a:r>
              <a:rPr lang="de-AT" sz="1800">
                <a:solidFill>
                  <a:schemeClr val="tx1"/>
                </a:solidFill>
              </a:rPr>
              <a:t>Monitor and optimize process quality</a:t>
            </a:r>
          </a:p>
          <a:p>
            <a:pPr marL="357188" lvl="1" indent="-84138">
              <a:lnSpc>
                <a:spcPct val="120000"/>
              </a:lnSpc>
              <a:spcBef>
                <a:spcPct val="20000"/>
              </a:spcBef>
              <a:buFontTx/>
              <a:buChar char="•"/>
              <a:tabLst>
                <a:tab pos="179388" algn="l"/>
                <a:tab pos="630238" algn="l"/>
              </a:tabLst>
            </a:pPr>
            <a:r>
              <a:rPr lang="de-AT" sz="1800" b="0">
                <a:solidFill>
                  <a:schemeClr val="tx1"/>
                </a:solidFill>
              </a:rPr>
              <a:t> Historical storage in databank on host PC</a:t>
            </a:r>
          </a:p>
          <a:p>
            <a:pPr marL="357188" lvl="1" indent="-84138">
              <a:lnSpc>
                <a:spcPct val="120000"/>
              </a:lnSpc>
              <a:spcBef>
                <a:spcPct val="20000"/>
              </a:spcBef>
              <a:buFontTx/>
              <a:buChar char="•"/>
              <a:tabLst>
                <a:tab pos="179388" algn="l"/>
                <a:tab pos="630238" algn="l"/>
              </a:tabLst>
            </a:pPr>
            <a:r>
              <a:rPr lang="de-AT" sz="1800" b="0">
                <a:solidFill>
                  <a:schemeClr val="tx1"/>
                </a:solidFill>
              </a:rPr>
              <a:t> Export of all parameters for offline analyzis</a:t>
            </a:r>
          </a:p>
          <a:p>
            <a:pPr marL="357188" lvl="1" indent="-84138">
              <a:lnSpc>
                <a:spcPct val="120000"/>
              </a:lnSpc>
              <a:spcBef>
                <a:spcPct val="20000"/>
              </a:spcBef>
              <a:buFontTx/>
              <a:buChar char="•"/>
              <a:tabLst>
                <a:tab pos="179388" algn="l"/>
                <a:tab pos="630238" algn="l"/>
              </a:tabLst>
            </a:pPr>
            <a:r>
              <a:rPr lang="de-AT" sz="1800" b="0">
                <a:solidFill>
                  <a:schemeClr val="tx1"/>
                </a:solidFill>
              </a:rPr>
              <a:t> Offline analyzis via Excel by CSV format</a:t>
            </a:r>
          </a:p>
        </p:txBody>
      </p:sp>
      <p:sp>
        <p:nvSpPr>
          <p:cNvPr id="158726" name="Text Box 6"/>
          <p:cNvSpPr txBox="1">
            <a:spLocks noChangeArrowheads="1"/>
          </p:cNvSpPr>
          <p:nvPr/>
        </p:nvSpPr>
        <p:spPr bwMode="auto">
          <a:xfrm>
            <a:off x="4040067" y="5516564"/>
            <a:ext cx="4985238" cy="433068"/>
          </a:xfrm>
          <a:prstGeom prst="rect">
            <a:avLst/>
          </a:prstGeom>
          <a:noFill/>
          <a:ln w="12700" algn="ctr">
            <a:noFill/>
            <a:miter lim="800000"/>
            <a:headEnd/>
            <a:tailEnd/>
          </a:ln>
          <a:effectLst/>
        </p:spPr>
        <p:txBody>
          <a:bodyPr lIns="90000" tIns="46800" rIns="90000" bIns="46800">
            <a:spAutoFit/>
          </a:bodyPr>
          <a:lstStyle/>
          <a:p>
            <a:pPr>
              <a:spcBef>
                <a:spcPct val="20000"/>
              </a:spcBef>
              <a:buSzPct val="60000"/>
              <a:buFont typeface="Wingdings" pitchFamily="2" charset="2"/>
              <a:buNone/>
            </a:pPr>
            <a:r>
              <a:rPr lang="de-AT" sz="2200">
                <a:solidFill>
                  <a:srgbClr val="00CC00"/>
                </a:solidFill>
              </a:rPr>
              <a:t>... a graphic is worth a 1000 values</a:t>
            </a:r>
          </a:p>
        </p:txBody>
      </p:sp>
      <p:pic>
        <p:nvPicPr>
          <p:cNvPr id="7" name="Picture 2" descr="C:\Users\Abhay Upadhye\Documents\ASU\ABHAY\ASU's Documents\Abhay\mifa_logo\mifa logo_300.jpg"/>
          <p:cNvPicPr>
            <a:picLocks noChangeAspect="1" noChangeArrowheads="1"/>
          </p:cNvPicPr>
          <p:nvPr/>
        </p:nvPicPr>
        <p:blipFill>
          <a:blip r:embed="rId4" cstate="print"/>
          <a:srcRect/>
          <a:stretch>
            <a:fillRect/>
          </a:stretch>
        </p:blipFill>
        <p:spPr bwMode="auto">
          <a:xfrm>
            <a:off x="251520" y="188640"/>
            <a:ext cx="1296144" cy="1023182"/>
          </a:xfrm>
          <a:prstGeom prst="rect">
            <a:avLst/>
          </a:prstGeom>
          <a:noFill/>
        </p:spPr>
      </p:pic>
      <p:sp>
        <p:nvSpPr>
          <p:cNvPr id="8" name="Footer Placeholder 7"/>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a:bodyPr>
          <a:lstStyle/>
          <a:p>
            <a:r>
              <a:rPr lang="de-AT" sz="2800" dirty="0"/>
              <a:t>KePlast EasyNet – Productivity Monitor</a:t>
            </a:r>
          </a:p>
        </p:txBody>
      </p:sp>
      <p:pic>
        <p:nvPicPr>
          <p:cNvPr id="159747" name="Picture 3"/>
          <p:cNvPicPr>
            <a:picLocks noChangeAspect="1" noChangeArrowheads="1"/>
          </p:cNvPicPr>
          <p:nvPr/>
        </p:nvPicPr>
        <p:blipFill>
          <a:blip r:embed="rId2" cstate="print"/>
          <a:srcRect/>
          <a:stretch>
            <a:fillRect/>
          </a:stretch>
        </p:blipFill>
        <p:spPr bwMode="auto">
          <a:xfrm>
            <a:off x="179512" y="1268760"/>
            <a:ext cx="3656135" cy="1736725"/>
          </a:xfrm>
          <a:prstGeom prst="rect">
            <a:avLst/>
          </a:prstGeom>
          <a:noFill/>
          <a:ln w="12700" algn="ctr">
            <a:noFill/>
            <a:miter lim="800000"/>
            <a:headEnd/>
            <a:tailEnd/>
          </a:ln>
          <a:effectLst/>
        </p:spPr>
      </p:pic>
      <p:pic>
        <p:nvPicPr>
          <p:cNvPr id="159748" name="Picture 4"/>
          <p:cNvPicPr>
            <a:picLocks noChangeAspect="1" noChangeArrowheads="1"/>
          </p:cNvPicPr>
          <p:nvPr/>
        </p:nvPicPr>
        <p:blipFill>
          <a:blip r:embed="rId3" cstate="print"/>
          <a:srcRect/>
          <a:stretch>
            <a:fillRect/>
          </a:stretch>
        </p:blipFill>
        <p:spPr bwMode="auto">
          <a:xfrm>
            <a:off x="179512" y="2996952"/>
            <a:ext cx="3656135" cy="3384449"/>
          </a:xfrm>
          <a:prstGeom prst="rect">
            <a:avLst/>
          </a:prstGeom>
          <a:noFill/>
          <a:ln w="12700" algn="ctr">
            <a:noFill/>
            <a:miter lim="800000"/>
            <a:headEnd/>
            <a:tailEnd/>
          </a:ln>
          <a:effectLst/>
        </p:spPr>
      </p:pic>
      <p:sp>
        <p:nvSpPr>
          <p:cNvPr id="159749" name="Rectangle 5"/>
          <p:cNvSpPr>
            <a:spLocks noChangeArrowheads="1"/>
          </p:cNvSpPr>
          <p:nvPr/>
        </p:nvSpPr>
        <p:spPr bwMode="auto">
          <a:xfrm>
            <a:off x="4106008" y="1700214"/>
            <a:ext cx="5037992" cy="3671887"/>
          </a:xfrm>
          <a:prstGeom prst="rect">
            <a:avLst/>
          </a:prstGeom>
          <a:noFill/>
          <a:ln w="9525" algn="ctr">
            <a:noFill/>
            <a:miter lim="800000"/>
            <a:headEnd/>
            <a:tailEnd/>
          </a:ln>
          <a:effectLst/>
        </p:spPr>
        <p:txBody>
          <a:bodyPr/>
          <a:lstStyle/>
          <a:p>
            <a:pPr>
              <a:lnSpc>
                <a:spcPct val="120000"/>
              </a:lnSpc>
              <a:spcBef>
                <a:spcPct val="20000"/>
              </a:spcBef>
              <a:buSzPct val="60000"/>
              <a:buFont typeface="Wingdings" pitchFamily="2" charset="2"/>
              <a:buNone/>
              <a:tabLst>
                <a:tab pos="179388" algn="l"/>
                <a:tab pos="630238" algn="l"/>
              </a:tabLst>
            </a:pPr>
            <a:r>
              <a:rPr lang="de-AT" sz="1800">
                <a:solidFill>
                  <a:schemeClr val="tx1"/>
                </a:solidFill>
              </a:rPr>
              <a:t>Productivity of your machines at a glance</a:t>
            </a:r>
          </a:p>
          <a:p>
            <a:pPr marL="357188" lvl="1" indent="-84138">
              <a:lnSpc>
                <a:spcPct val="120000"/>
              </a:lnSpc>
              <a:spcBef>
                <a:spcPct val="20000"/>
              </a:spcBef>
              <a:buFontTx/>
              <a:buChar char="•"/>
              <a:tabLst>
                <a:tab pos="179388" algn="l"/>
                <a:tab pos="630238" algn="l"/>
              </a:tabLst>
            </a:pPr>
            <a:r>
              <a:rPr lang="de-AT" sz="1800" b="0">
                <a:solidFill>
                  <a:schemeClr val="tx1"/>
                </a:solidFill>
              </a:rPr>
              <a:t> Timeline overview of production and standstill</a:t>
            </a:r>
          </a:p>
          <a:p>
            <a:pPr marL="357188" lvl="1" indent="-84138">
              <a:lnSpc>
                <a:spcPct val="120000"/>
              </a:lnSpc>
              <a:spcBef>
                <a:spcPct val="20000"/>
              </a:spcBef>
              <a:buFontTx/>
              <a:buChar char="•"/>
              <a:tabLst>
                <a:tab pos="179388" algn="l"/>
                <a:tab pos="630238" algn="l"/>
              </a:tabLst>
            </a:pPr>
            <a:r>
              <a:rPr lang="de-AT" sz="1800" b="0">
                <a:solidFill>
                  <a:schemeClr val="tx1"/>
                </a:solidFill>
              </a:rPr>
              <a:t> Intuitive comparison of machine productivity</a:t>
            </a:r>
          </a:p>
          <a:p>
            <a:pPr marL="357188" lvl="1" indent="-84138">
              <a:lnSpc>
                <a:spcPct val="120000"/>
              </a:lnSpc>
              <a:spcBef>
                <a:spcPct val="20000"/>
              </a:spcBef>
              <a:buFontTx/>
              <a:buChar char="•"/>
              <a:tabLst>
                <a:tab pos="179388" algn="l"/>
                <a:tab pos="630238" algn="l"/>
              </a:tabLst>
            </a:pPr>
            <a:r>
              <a:rPr lang="de-AT" sz="1800" b="0">
                <a:solidFill>
                  <a:schemeClr val="tx1"/>
                </a:solidFill>
              </a:rPr>
              <a:t> Clear overview by bar graphs</a:t>
            </a:r>
            <a:br>
              <a:rPr lang="de-AT" sz="1800" b="0">
                <a:solidFill>
                  <a:schemeClr val="tx1"/>
                </a:solidFill>
              </a:rPr>
            </a:br>
            <a:endParaRPr lang="de-AT" sz="1800" b="0">
              <a:solidFill>
                <a:schemeClr val="tx1"/>
              </a:solidFill>
            </a:endParaRPr>
          </a:p>
          <a:p>
            <a:pPr>
              <a:lnSpc>
                <a:spcPct val="120000"/>
              </a:lnSpc>
              <a:spcBef>
                <a:spcPct val="20000"/>
              </a:spcBef>
              <a:tabLst>
                <a:tab pos="179388" algn="l"/>
                <a:tab pos="630238" algn="l"/>
              </a:tabLst>
            </a:pPr>
            <a:r>
              <a:rPr lang="de-AT" sz="1800">
                <a:solidFill>
                  <a:schemeClr val="tx1"/>
                </a:solidFill>
              </a:rPr>
              <a:t>Monitor and optimize productivity</a:t>
            </a:r>
          </a:p>
          <a:p>
            <a:pPr marL="357188" lvl="1" indent="-84138">
              <a:lnSpc>
                <a:spcPct val="120000"/>
              </a:lnSpc>
              <a:spcBef>
                <a:spcPct val="20000"/>
              </a:spcBef>
              <a:buFontTx/>
              <a:buChar char="•"/>
              <a:tabLst>
                <a:tab pos="179388" algn="l"/>
                <a:tab pos="630238" algn="l"/>
              </a:tabLst>
            </a:pPr>
            <a:r>
              <a:rPr lang="de-AT" sz="1800" b="0">
                <a:solidFill>
                  <a:schemeClr val="tx1"/>
                </a:solidFill>
              </a:rPr>
              <a:t> Historical storage in databank on host PC</a:t>
            </a:r>
          </a:p>
          <a:p>
            <a:pPr marL="357188" lvl="1" indent="-84138">
              <a:lnSpc>
                <a:spcPct val="120000"/>
              </a:lnSpc>
              <a:spcBef>
                <a:spcPct val="20000"/>
              </a:spcBef>
              <a:buFontTx/>
              <a:buChar char="•"/>
              <a:tabLst>
                <a:tab pos="179388" algn="l"/>
                <a:tab pos="630238" algn="l"/>
              </a:tabLst>
            </a:pPr>
            <a:r>
              <a:rPr lang="de-AT" sz="1800" b="0">
                <a:solidFill>
                  <a:schemeClr val="tx1"/>
                </a:solidFill>
              </a:rPr>
              <a:t> Export of productivity data for offline analysis</a:t>
            </a:r>
          </a:p>
          <a:p>
            <a:pPr marL="357188" lvl="1" indent="-84138">
              <a:lnSpc>
                <a:spcPct val="120000"/>
              </a:lnSpc>
              <a:spcBef>
                <a:spcPct val="20000"/>
              </a:spcBef>
              <a:buFontTx/>
              <a:buChar char="•"/>
              <a:tabLst>
                <a:tab pos="179388" algn="l"/>
                <a:tab pos="630238" algn="l"/>
              </a:tabLst>
            </a:pPr>
            <a:r>
              <a:rPr lang="de-AT" sz="1800" b="0">
                <a:solidFill>
                  <a:schemeClr val="tx1"/>
                </a:solidFill>
              </a:rPr>
              <a:t> Offline analysis via Excel by CSV format</a:t>
            </a:r>
          </a:p>
        </p:txBody>
      </p:sp>
      <p:sp>
        <p:nvSpPr>
          <p:cNvPr id="159750" name="Text Box 6"/>
          <p:cNvSpPr txBox="1">
            <a:spLocks noChangeArrowheads="1"/>
          </p:cNvSpPr>
          <p:nvPr/>
        </p:nvSpPr>
        <p:spPr bwMode="auto">
          <a:xfrm>
            <a:off x="4040067" y="5516564"/>
            <a:ext cx="4985238" cy="433068"/>
          </a:xfrm>
          <a:prstGeom prst="rect">
            <a:avLst/>
          </a:prstGeom>
          <a:noFill/>
          <a:ln w="12700" algn="ctr">
            <a:noFill/>
            <a:miter lim="800000"/>
            <a:headEnd/>
            <a:tailEnd/>
          </a:ln>
          <a:effectLst/>
        </p:spPr>
        <p:txBody>
          <a:bodyPr lIns="90000" tIns="46800" rIns="90000" bIns="46800">
            <a:spAutoFit/>
          </a:bodyPr>
          <a:lstStyle/>
          <a:p>
            <a:pPr>
              <a:spcBef>
                <a:spcPct val="20000"/>
              </a:spcBef>
              <a:buSzPct val="60000"/>
              <a:buFont typeface="Wingdings" pitchFamily="2" charset="2"/>
              <a:buNone/>
            </a:pPr>
            <a:r>
              <a:rPr lang="de-AT" sz="2200">
                <a:solidFill>
                  <a:srgbClr val="00CC00"/>
                </a:solidFill>
              </a:rPr>
              <a:t>... optimize your productivity</a:t>
            </a:r>
          </a:p>
        </p:txBody>
      </p:sp>
      <p:pic>
        <p:nvPicPr>
          <p:cNvPr id="7" name="Picture 2" descr="C:\Users\Abhay Upadhye\Documents\ASU\ABHAY\ASU's Documents\Abhay\mifa_logo\mifa logo_300.jpg"/>
          <p:cNvPicPr>
            <a:picLocks noChangeAspect="1" noChangeArrowheads="1"/>
          </p:cNvPicPr>
          <p:nvPr/>
        </p:nvPicPr>
        <p:blipFill>
          <a:blip r:embed="rId4" cstate="print"/>
          <a:srcRect/>
          <a:stretch>
            <a:fillRect/>
          </a:stretch>
        </p:blipFill>
        <p:spPr bwMode="auto">
          <a:xfrm>
            <a:off x="323528" y="260648"/>
            <a:ext cx="1296144" cy="1023182"/>
          </a:xfrm>
          <a:prstGeom prst="rect">
            <a:avLst/>
          </a:prstGeom>
          <a:noFill/>
        </p:spPr>
      </p:pic>
      <p:sp>
        <p:nvSpPr>
          <p:cNvPr id="8" name="Footer Placeholder 7"/>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de-AT" sz="2800" dirty="0"/>
              <a:t>KePlast EasyNet – Heatup Management</a:t>
            </a:r>
          </a:p>
        </p:txBody>
      </p:sp>
      <p:pic>
        <p:nvPicPr>
          <p:cNvPr id="175107" name="Picture 3"/>
          <p:cNvPicPr>
            <a:picLocks noChangeAspect="1" noChangeArrowheads="1"/>
          </p:cNvPicPr>
          <p:nvPr/>
        </p:nvPicPr>
        <p:blipFill>
          <a:blip r:embed="rId2" cstate="print"/>
          <a:srcRect/>
          <a:stretch>
            <a:fillRect/>
          </a:stretch>
        </p:blipFill>
        <p:spPr bwMode="auto">
          <a:xfrm>
            <a:off x="179512" y="1628800"/>
            <a:ext cx="3722077" cy="1768475"/>
          </a:xfrm>
          <a:prstGeom prst="rect">
            <a:avLst/>
          </a:prstGeom>
          <a:noFill/>
          <a:ln w="12700" algn="ctr">
            <a:noFill/>
            <a:miter lim="800000"/>
            <a:headEnd/>
            <a:tailEnd/>
          </a:ln>
          <a:effectLst/>
        </p:spPr>
      </p:pic>
      <p:sp>
        <p:nvSpPr>
          <p:cNvPr id="175109" name="Rectangle 5"/>
          <p:cNvSpPr>
            <a:spLocks noChangeArrowheads="1"/>
          </p:cNvSpPr>
          <p:nvPr/>
        </p:nvSpPr>
        <p:spPr bwMode="auto">
          <a:xfrm>
            <a:off x="3974123" y="2420939"/>
            <a:ext cx="5169877" cy="1944687"/>
          </a:xfrm>
          <a:prstGeom prst="rect">
            <a:avLst/>
          </a:prstGeom>
          <a:noFill/>
          <a:ln w="9525" algn="ctr">
            <a:noFill/>
            <a:miter lim="800000"/>
            <a:headEnd/>
            <a:tailEnd/>
          </a:ln>
          <a:effectLst/>
        </p:spPr>
        <p:txBody>
          <a:bodyPr/>
          <a:lstStyle/>
          <a:p>
            <a:pPr>
              <a:lnSpc>
                <a:spcPct val="120000"/>
              </a:lnSpc>
              <a:spcBef>
                <a:spcPct val="20000"/>
              </a:spcBef>
              <a:buSzPct val="60000"/>
              <a:buFont typeface="Wingdings" pitchFamily="2" charset="2"/>
              <a:buNone/>
              <a:tabLst>
                <a:tab pos="179388" algn="l"/>
                <a:tab pos="630238" algn="l"/>
              </a:tabLst>
            </a:pPr>
            <a:r>
              <a:rPr lang="de-AT" sz="1800">
                <a:solidFill>
                  <a:schemeClr val="tx1"/>
                </a:solidFill>
              </a:rPr>
              <a:t>Optimized production startup management</a:t>
            </a:r>
          </a:p>
          <a:p>
            <a:pPr marL="357188" lvl="1" indent="-84138">
              <a:lnSpc>
                <a:spcPct val="120000"/>
              </a:lnSpc>
              <a:spcBef>
                <a:spcPct val="20000"/>
              </a:spcBef>
              <a:buFontTx/>
              <a:buChar char="•"/>
              <a:tabLst>
                <a:tab pos="179388" algn="l"/>
                <a:tab pos="630238" algn="l"/>
              </a:tabLst>
            </a:pPr>
            <a:r>
              <a:rPr lang="de-AT" sz="1800" b="0">
                <a:solidFill>
                  <a:schemeClr val="tx1"/>
                </a:solidFill>
              </a:rPr>
              <a:t> Machine heatup controlled by EasyNet</a:t>
            </a:r>
          </a:p>
          <a:p>
            <a:pPr marL="357188" lvl="1" indent="-84138">
              <a:lnSpc>
                <a:spcPct val="120000"/>
              </a:lnSpc>
              <a:spcBef>
                <a:spcPct val="20000"/>
              </a:spcBef>
              <a:buFontTx/>
              <a:buChar char="•"/>
              <a:tabLst>
                <a:tab pos="179388" algn="l"/>
                <a:tab pos="630238" algn="l"/>
              </a:tabLst>
            </a:pPr>
            <a:r>
              <a:rPr lang="de-AT" sz="1800" b="0">
                <a:solidFill>
                  <a:schemeClr val="tx1"/>
                </a:solidFill>
              </a:rPr>
              <a:t> Cost reduction by balanced energy consumption by peak power limitation</a:t>
            </a:r>
          </a:p>
          <a:p>
            <a:pPr marL="357188" lvl="1" indent="-84138">
              <a:lnSpc>
                <a:spcPct val="120000"/>
              </a:lnSpc>
              <a:spcBef>
                <a:spcPct val="20000"/>
              </a:spcBef>
              <a:buFontTx/>
              <a:buChar char="•"/>
              <a:tabLst>
                <a:tab pos="179388" algn="l"/>
                <a:tab pos="630238" algn="l"/>
              </a:tabLst>
            </a:pPr>
            <a:r>
              <a:rPr lang="de-AT" sz="1800" b="0">
                <a:solidFill>
                  <a:schemeClr val="tx1"/>
                </a:solidFill>
              </a:rPr>
              <a:t> Machines ready for production by week timer</a:t>
            </a:r>
          </a:p>
          <a:p>
            <a:pPr marL="357188" lvl="1" indent="-84138">
              <a:lnSpc>
                <a:spcPct val="120000"/>
              </a:lnSpc>
              <a:spcBef>
                <a:spcPct val="20000"/>
              </a:spcBef>
              <a:buFontTx/>
              <a:buChar char="•"/>
              <a:tabLst>
                <a:tab pos="179388" algn="l"/>
                <a:tab pos="630238" algn="l"/>
              </a:tabLst>
            </a:pPr>
            <a:r>
              <a:rPr lang="de-AT" sz="1800" b="0">
                <a:solidFill>
                  <a:schemeClr val="tx1"/>
                </a:solidFill>
              </a:rPr>
              <a:t> Energy graph collecting the heating power consumption of the plant</a:t>
            </a:r>
          </a:p>
          <a:p>
            <a:pPr marL="357188" lvl="1" indent="-84138">
              <a:lnSpc>
                <a:spcPct val="120000"/>
              </a:lnSpc>
              <a:spcBef>
                <a:spcPct val="20000"/>
              </a:spcBef>
              <a:buFontTx/>
              <a:buChar char="•"/>
              <a:tabLst>
                <a:tab pos="179388" algn="l"/>
                <a:tab pos="630238" algn="l"/>
              </a:tabLst>
            </a:pPr>
            <a:endParaRPr lang="de-AT" sz="1800" b="0">
              <a:solidFill>
                <a:schemeClr val="tx1"/>
              </a:solidFill>
            </a:endParaRPr>
          </a:p>
        </p:txBody>
      </p:sp>
      <p:sp>
        <p:nvSpPr>
          <p:cNvPr id="175110" name="Text Box 6"/>
          <p:cNvSpPr txBox="1">
            <a:spLocks noChangeArrowheads="1"/>
          </p:cNvSpPr>
          <p:nvPr/>
        </p:nvSpPr>
        <p:spPr bwMode="auto">
          <a:xfrm>
            <a:off x="4040067" y="5516564"/>
            <a:ext cx="4985238" cy="433068"/>
          </a:xfrm>
          <a:prstGeom prst="rect">
            <a:avLst/>
          </a:prstGeom>
          <a:noFill/>
          <a:ln w="12700" algn="ctr">
            <a:noFill/>
            <a:miter lim="800000"/>
            <a:headEnd/>
            <a:tailEnd/>
          </a:ln>
          <a:effectLst/>
        </p:spPr>
        <p:txBody>
          <a:bodyPr lIns="90000" tIns="46800" rIns="90000" bIns="46800">
            <a:spAutoFit/>
          </a:bodyPr>
          <a:lstStyle/>
          <a:p>
            <a:pPr>
              <a:spcBef>
                <a:spcPct val="20000"/>
              </a:spcBef>
              <a:buSzPct val="60000"/>
              <a:buFont typeface="Wingdings" pitchFamily="2" charset="2"/>
              <a:buNone/>
            </a:pPr>
            <a:r>
              <a:rPr lang="de-AT" sz="2200">
                <a:solidFill>
                  <a:srgbClr val="00CC00"/>
                </a:solidFill>
              </a:rPr>
              <a:t>... reduce your energy costs</a:t>
            </a:r>
          </a:p>
        </p:txBody>
      </p:sp>
      <p:pic>
        <p:nvPicPr>
          <p:cNvPr id="175111" name="Picture 7" descr="Unbenannt"/>
          <p:cNvPicPr>
            <a:picLocks noChangeAspect="1" noChangeArrowheads="1"/>
          </p:cNvPicPr>
          <p:nvPr/>
        </p:nvPicPr>
        <p:blipFill>
          <a:blip r:embed="rId3" cstate="print"/>
          <a:srcRect/>
          <a:stretch>
            <a:fillRect/>
          </a:stretch>
        </p:blipFill>
        <p:spPr bwMode="auto">
          <a:xfrm>
            <a:off x="179512" y="3284984"/>
            <a:ext cx="3722077" cy="3241004"/>
          </a:xfrm>
          <a:prstGeom prst="rect">
            <a:avLst/>
          </a:prstGeom>
          <a:noFill/>
        </p:spPr>
      </p:pic>
      <p:pic>
        <p:nvPicPr>
          <p:cNvPr id="7" name="Picture 2" descr="C:\Users\Abhay Upadhye\Documents\ASU\ABHAY\ASU's Documents\Abhay\mifa_logo\mifa logo_300.jpg"/>
          <p:cNvPicPr>
            <a:picLocks noChangeAspect="1" noChangeArrowheads="1"/>
          </p:cNvPicPr>
          <p:nvPr/>
        </p:nvPicPr>
        <p:blipFill>
          <a:blip r:embed="rId4" cstate="print"/>
          <a:srcRect/>
          <a:stretch>
            <a:fillRect/>
          </a:stretch>
        </p:blipFill>
        <p:spPr bwMode="auto">
          <a:xfrm>
            <a:off x="251520" y="260648"/>
            <a:ext cx="1296144" cy="1023182"/>
          </a:xfrm>
          <a:prstGeom prst="rect">
            <a:avLst/>
          </a:prstGeom>
          <a:noFill/>
        </p:spPr>
      </p:pic>
      <p:sp>
        <p:nvSpPr>
          <p:cNvPr id="8" name="Footer Placeholder 7"/>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1" name="Picture 41" descr="IMG_0319"/>
          <p:cNvPicPr>
            <a:picLocks noChangeAspect="1" noChangeArrowheads="1"/>
          </p:cNvPicPr>
          <p:nvPr/>
        </p:nvPicPr>
        <p:blipFill>
          <a:blip r:embed="rId3" cstate="print"/>
          <a:srcRect/>
          <a:stretch>
            <a:fillRect/>
          </a:stretch>
        </p:blipFill>
        <p:spPr bwMode="auto">
          <a:xfrm>
            <a:off x="252047" y="908050"/>
            <a:ext cx="1551843" cy="2520950"/>
          </a:xfrm>
          <a:prstGeom prst="rect">
            <a:avLst/>
          </a:prstGeom>
          <a:noFill/>
        </p:spPr>
      </p:pic>
      <p:pic>
        <p:nvPicPr>
          <p:cNvPr id="174117" name="Picture 37"/>
          <p:cNvPicPr>
            <a:picLocks noChangeAspect="1" noChangeArrowheads="1"/>
          </p:cNvPicPr>
          <p:nvPr/>
        </p:nvPicPr>
        <p:blipFill>
          <a:blip r:embed="rId4" cstate="print"/>
          <a:srcRect/>
          <a:stretch>
            <a:fillRect/>
          </a:stretch>
        </p:blipFill>
        <p:spPr bwMode="auto">
          <a:xfrm rot="2132260">
            <a:off x="2910254" y="1844675"/>
            <a:ext cx="597877" cy="571500"/>
          </a:xfrm>
          <a:prstGeom prst="rect">
            <a:avLst/>
          </a:prstGeom>
          <a:noFill/>
          <a:ln w="12700" algn="ctr">
            <a:noFill/>
            <a:miter lim="800000"/>
            <a:headEnd/>
            <a:tailEnd/>
          </a:ln>
          <a:effectLst/>
        </p:spPr>
      </p:pic>
      <p:sp>
        <p:nvSpPr>
          <p:cNvPr id="174082" name="Rectangle 2"/>
          <p:cNvSpPr>
            <a:spLocks noGrp="1" noChangeArrowheads="1"/>
          </p:cNvSpPr>
          <p:nvPr>
            <p:ph type="title"/>
          </p:nvPr>
        </p:nvSpPr>
        <p:spPr>
          <a:xfrm>
            <a:off x="140677" y="0"/>
            <a:ext cx="8685335" cy="1143000"/>
          </a:xfrm>
        </p:spPr>
        <p:txBody>
          <a:bodyPr>
            <a:normAutofit/>
          </a:bodyPr>
          <a:lstStyle/>
          <a:p>
            <a:r>
              <a:rPr lang="de-AT" sz="2800" dirty="0"/>
              <a:t>KePlast EasyNet.Mobile – SmartPhone</a:t>
            </a:r>
          </a:p>
        </p:txBody>
      </p:sp>
      <p:sp>
        <p:nvSpPr>
          <p:cNvPr id="174085" name="Rectangle 5"/>
          <p:cNvSpPr>
            <a:spLocks noChangeArrowheads="1"/>
          </p:cNvSpPr>
          <p:nvPr/>
        </p:nvSpPr>
        <p:spPr bwMode="auto">
          <a:xfrm>
            <a:off x="4106008" y="1268414"/>
            <a:ext cx="5037992" cy="3671887"/>
          </a:xfrm>
          <a:prstGeom prst="rect">
            <a:avLst/>
          </a:prstGeom>
          <a:noFill/>
          <a:ln w="9525" algn="ctr">
            <a:noFill/>
            <a:miter lim="800000"/>
            <a:headEnd/>
            <a:tailEnd/>
          </a:ln>
          <a:effectLst/>
        </p:spPr>
        <p:txBody>
          <a:bodyPr/>
          <a:lstStyle/>
          <a:p>
            <a:pPr>
              <a:lnSpc>
                <a:spcPct val="120000"/>
              </a:lnSpc>
              <a:spcBef>
                <a:spcPct val="20000"/>
              </a:spcBef>
              <a:buSzPct val="60000"/>
              <a:buFont typeface="Wingdings" pitchFamily="2" charset="2"/>
              <a:buNone/>
              <a:tabLst>
                <a:tab pos="179388" algn="l"/>
                <a:tab pos="630238" algn="l"/>
              </a:tabLst>
            </a:pPr>
            <a:r>
              <a:rPr lang="de-AT" sz="1800">
                <a:solidFill>
                  <a:schemeClr val="tx1"/>
                </a:solidFill>
              </a:rPr>
              <a:t>Solution for Smartphone</a:t>
            </a:r>
          </a:p>
          <a:p>
            <a:pPr marL="357188" lvl="1" indent="-84138">
              <a:lnSpc>
                <a:spcPct val="120000"/>
              </a:lnSpc>
              <a:spcBef>
                <a:spcPct val="20000"/>
              </a:spcBef>
              <a:buFontTx/>
              <a:buChar char="•"/>
              <a:tabLst>
                <a:tab pos="179388" algn="l"/>
                <a:tab pos="630238" algn="l"/>
              </a:tabLst>
            </a:pPr>
            <a:r>
              <a:rPr lang="de-AT" sz="1800" b="0">
                <a:solidFill>
                  <a:schemeClr val="tx1"/>
                </a:solidFill>
              </a:rPr>
              <a:t> Smartphone connected via WiFi to EasyNet</a:t>
            </a:r>
          </a:p>
          <a:p>
            <a:pPr marL="357188" lvl="1" indent="-84138">
              <a:lnSpc>
                <a:spcPct val="120000"/>
              </a:lnSpc>
              <a:spcBef>
                <a:spcPct val="20000"/>
              </a:spcBef>
              <a:buFontTx/>
              <a:buChar char="•"/>
              <a:tabLst>
                <a:tab pos="179388" algn="l"/>
                <a:tab pos="630238" algn="l"/>
              </a:tabLst>
            </a:pPr>
            <a:r>
              <a:rPr lang="de-AT" sz="1800" b="0">
                <a:solidFill>
                  <a:schemeClr val="tx1"/>
                </a:solidFill>
              </a:rPr>
              <a:t> Plant and machine information in your hand</a:t>
            </a:r>
          </a:p>
          <a:p>
            <a:pPr marL="357188" lvl="1" indent="-84138">
              <a:lnSpc>
                <a:spcPct val="120000"/>
              </a:lnSpc>
              <a:spcBef>
                <a:spcPct val="20000"/>
              </a:spcBef>
              <a:buFontTx/>
              <a:buChar char="•"/>
              <a:tabLst>
                <a:tab pos="179388" algn="l"/>
                <a:tab pos="630238" algn="l"/>
              </a:tabLst>
            </a:pPr>
            <a:r>
              <a:rPr lang="de-AT" sz="1800" b="0">
                <a:solidFill>
                  <a:schemeClr val="tx1"/>
                </a:solidFill>
              </a:rPr>
              <a:t> Smartphone independend by explorer</a:t>
            </a:r>
          </a:p>
          <a:p>
            <a:pPr marL="357188" lvl="1" indent="-84138">
              <a:lnSpc>
                <a:spcPct val="120000"/>
              </a:lnSpc>
              <a:spcBef>
                <a:spcPct val="20000"/>
              </a:spcBef>
              <a:tabLst>
                <a:tab pos="179388" algn="l"/>
                <a:tab pos="630238" algn="l"/>
              </a:tabLst>
            </a:pPr>
            <a:endParaRPr lang="de-AT" sz="1800" b="0">
              <a:solidFill>
                <a:schemeClr val="tx1"/>
              </a:solidFill>
            </a:endParaRPr>
          </a:p>
          <a:p>
            <a:pPr>
              <a:lnSpc>
                <a:spcPct val="120000"/>
              </a:lnSpc>
              <a:spcBef>
                <a:spcPct val="20000"/>
              </a:spcBef>
              <a:tabLst>
                <a:tab pos="179388" algn="l"/>
                <a:tab pos="630238" algn="l"/>
              </a:tabLst>
            </a:pPr>
            <a:r>
              <a:rPr lang="de-AT" sz="1800">
                <a:solidFill>
                  <a:schemeClr val="tx1"/>
                </a:solidFill>
              </a:rPr>
              <a:t>See what you need</a:t>
            </a:r>
          </a:p>
          <a:p>
            <a:pPr marL="357188" lvl="1" indent="-84138">
              <a:lnSpc>
                <a:spcPct val="120000"/>
              </a:lnSpc>
              <a:spcBef>
                <a:spcPct val="20000"/>
              </a:spcBef>
              <a:buFontTx/>
              <a:buChar char="•"/>
              <a:tabLst>
                <a:tab pos="179388" algn="l"/>
                <a:tab pos="630238" algn="l"/>
              </a:tabLst>
            </a:pPr>
            <a:r>
              <a:rPr lang="de-AT" sz="1800" b="0">
                <a:solidFill>
                  <a:schemeClr val="tx1"/>
                </a:solidFill>
              </a:rPr>
              <a:t> Plant manager: Productivity overview</a:t>
            </a:r>
          </a:p>
          <a:p>
            <a:pPr marL="357188" lvl="1" indent="-84138">
              <a:lnSpc>
                <a:spcPct val="120000"/>
              </a:lnSpc>
              <a:spcBef>
                <a:spcPct val="20000"/>
              </a:spcBef>
              <a:buFontTx/>
              <a:buChar char="•"/>
              <a:tabLst>
                <a:tab pos="179388" algn="l"/>
                <a:tab pos="630238" algn="l"/>
              </a:tabLst>
            </a:pPr>
            <a:r>
              <a:rPr lang="de-AT" sz="1800" b="0">
                <a:solidFill>
                  <a:schemeClr val="tx1"/>
                </a:solidFill>
              </a:rPr>
              <a:t> Service technician: Events for service and production change</a:t>
            </a:r>
          </a:p>
          <a:p>
            <a:pPr marL="357188" lvl="1" indent="-84138">
              <a:lnSpc>
                <a:spcPct val="120000"/>
              </a:lnSpc>
              <a:spcBef>
                <a:spcPct val="20000"/>
              </a:spcBef>
              <a:buFontTx/>
              <a:buChar char="•"/>
              <a:tabLst>
                <a:tab pos="179388" algn="l"/>
                <a:tab pos="630238" algn="l"/>
              </a:tabLst>
            </a:pPr>
            <a:r>
              <a:rPr lang="de-AT" sz="1800" b="0">
                <a:solidFill>
                  <a:schemeClr val="tx1"/>
                </a:solidFill>
              </a:rPr>
              <a:t> Get informed via E-Mail</a:t>
            </a:r>
          </a:p>
        </p:txBody>
      </p:sp>
      <p:sp>
        <p:nvSpPr>
          <p:cNvPr id="174086" name="Text Box 6"/>
          <p:cNvSpPr txBox="1">
            <a:spLocks noChangeArrowheads="1"/>
          </p:cNvSpPr>
          <p:nvPr/>
        </p:nvSpPr>
        <p:spPr bwMode="auto">
          <a:xfrm>
            <a:off x="4438651" y="5516564"/>
            <a:ext cx="4586654" cy="433068"/>
          </a:xfrm>
          <a:prstGeom prst="rect">
            <a:avLst/>
          </a:prstGeom>
          <a:noFill/>
          <a:ln w="12700" algn="ctr">
            <a:noFill/>
            <a:miter lim="800000"/>
            <a:headEnd/>
            <a:tailEnd/>
          </a:ln>
          <a:effectLst/>
        </p:spPr>
        <p:txBody>
          <a:bodyPr lIns="90000" tIns="46800" rIns="90000" bIns="46800">
            <a:spAutoFit/>
          </a:bodyPr>
          <a:lstStyle/>
          <a:p>
            <a:pPr>
              <a:spcBef>
                <a:spcPct val="20000"/>
              </a:spcBef>
              <a:buSzPct val="60000"/>
              <a:buFont typeface="Wingdings" pitchFamily="2" charset="2"/>
              <a:buNone/>
            </a:pPr>
            <a:r>
              <a:rPr lang="de-AT" sz="2200">
                <a:solidFill>
                  <a:srgbClr val="00CC00"/>
                </a:solidFill>
              </a:rPr>
              <a:t>... always be informed</a:t>
            </a:r>
          </a:p>
        </p:txBody>
      </p:sp>
      <p:grpSp>
        <p:nvGrpSpPr>
          <p:cNvPr id="2" name="Group 31"/>
          <p:cNvGrpSpPr>
            <a:grpSpLocks/>
          </p:cNvGrpSpPr>
          <p:nvPr/>
        </p:nvGrpSpPr>
        <p:grpSpPr bwMode="auto">
          <a:xfrm>
            <a:off x="451338" y="4437064"/>
            <a:ext cx="1795097" cy="2052637"/>
            <a:chOff x="308" y="2659"/>
            <a:chExt cx="1225" cy="1293"/>
          </a:xfrm>
        </p:grpSpPr>
        <p:graphicFrame>
          <p:nvGraphicFramePr>
            <p:cNvPr id="174089" name="Object 9"/>
            <p:cNvGraphicFramePr>
              <a:graphicFrameLocks noChangeAspect="1"/>
            </p:cNvGraphicFramePr>
            <p:nvPr/>
          </p:nvGraphicFramePr>
          <p:xfrm>
            <a:off x="308" y="3748"/>
            <a:ext cx="459" cy="204"/>
          </p:xfrm>
          <a:graphic>
            <a:graphicData uri="http://schemas.openxmlformats.org/presentationml/2006/ole">
              <p:oleObj spid="_x0000_s4098" name="Image" r:id="rId5" imgW="4857143" imgH="2151812" progId="">
                <p:embed/>
              </p:oleObj>
            </a:graphicData>
          </a:graphic>
        </p:graphicFrame>
        <p:graphicFrame>
          <p:nvGraphicFramePr>
            <p:cNvPr id="174090" name="Object 10"/>
            <p:cNvGraphicFramePr>
              <a:graphicFrameLocks noChangeAspect="1"/>
            </p:cNvGraphicFramePr>
            <p:nvPr/>
          </p:nvGraphicFramePr>
          <p:xfrm>
            <a:off x="1074" y="3748"/>
            <a:ext cx="459" cy="204"/>
          </p:xfrm>
          <a:graphic>
            <a:graphicData uri="http://schemas.openxmlformats.org/presentationml/2006/ole">
              <p:oleObj spid="_x0000_s4099" name="Image" r:id="rId6" imgW="4857143" imgH="2151812" progId="">
                <p:embed/>
              </p:oleObj>
            </a:graphicData>
          </a:graphic>
        </p:graphicFrame>
        <p:graphicFrame>
          <p:nvGraphicFramePr>
            <p:cNvPr id="174091" name="Object 11"/>
            <p:cNvGraphicFramePr>
              <a:graphicFrameLocks noChangeAspect="1"/>
            </p:cNvGraphicFramePr>
            <p:nvPr/>
          </p:nvGraphicFramePr>
          <p:xfrm>
            <a:off x="1072" y="3520"/>
            <a:ext cx="459" cy="202"/>
          </p:xfrm>
          <a:graphic>
            <a:graphicData uri="http://schemas.openxmlformats.org/presentationml/2006/ole">
              <p:oleObj spid="_x0000_s4100" name="Image" r:id="rId7" imgW="4857143" imgH="2151812" progId="">
                <p:embed/>
              </p:oleObj>
            </a:graphicData>
          </a:graphic>
        </p:graphicFrame>
        <p:graphicFrame>
          <p:nvGraphicFramePr>
            <p:cNvPr id="174092" name="Object 12"/>
            <p:cNvGraphicFramePr>
              <a:graphicFrameLocks noChangeAspect="1"/>
            </p:cNvGraphicFramePr>
            <p:nvPr/>
          </p:nvGraphicFramePr>
          <p:xfrm>
            <a:off x="308" y="3520"/>
            <a:ext cx="459" cy="202"/>
          </p:xfrm>
          <a:graphic>
            <a:graphicData uri="http://schemas.openxmlformats.org/presentationml/2006/ole">
              <p:oleObj spid="_x0000_s4101" name="Image" r:id="rId8" imgW="4857143" imgH="2151812" progId="">
                <p:embed/>
              </p:oleObj>
            </a:graphicData>
          </a:graphic>
        </p:graphicFrame>
        <p:sp>
          <p:nvSpPr>
            <p:cNvPr id="174093" name="Line 13"/>
            <p:cNvSpPr>
              <a:spLocks noChangeShapeType="1"/>
            </p:cNvSpPr>
            <p:nvPr/>
          </p:nvSpPr>
          <p:spPr bwMode="auto">
            <a:xfrm>
              <a:off x="919" y="2976"/>
              <a:ext cx="0" cy="908"/>
            </a:xfrm>
            <a:prstGeom prst="line">
              <a:avLst/>
            </a:prstGeom>
            <a:noFill/>
            <a:ln w="19050">
              <a:solidFill>
                <a:schemeClr val="bg2"/>
              </a:solidFill>
              <a:round/>
              <a:headEnd/>
              <a:tailEnd/>
            </a:ln>
            <a:effectLst/>
          </p:spPr>
          <p:txBody>
            <a:bodyPr lIns="90000" tIns="46800" rIns="90000" bIns="46800">
              <a:spAutoFit/>
            </a:bodyPr>
            <a:lstStyle/>
            <a:p>
              <a:endParaRPr lang="en-IN"/>
            </a:p>
          </p:txBody>
        </p:sp>
        <p:sp>
          <p:nvSpPr>
            <p:cNvPr id="174094" name="Line 14"/>
            <p:cNvSpPr>
              <a:spLocks noChangeShapeType="1"/>
            </p:cNvSpPr>
            <p:nvPr/>
          </p:nvSpPr>
          <p:spPr bwMode="auto">
            <a:xfrm flipH="1">
              <a:off x="767" y="3825"/>
              <a:ext cx="153" cy="0"/>
            </a:xfrm>
            <a:prstGeom prst="line">
              <a:avLst/>
            </a:prstGeom>
            <a:noFill/>
            <a:ln w="19050">
              <a:solidFill>
                <a:schemeClr val="bg2"/>
              </a:solidFill>
              <a:round/>
              <a:headEnd/>
              <a:tailEnd/>
            </a:ln>
            <a:effectLst/>
          </p:spPr>
          <p:txBody>
            <a:bodyPr lIns="90000" tIns="46800" rIns="90000" bIns="46800">
              <a:spAutoFit/>
            </a:bodyPr>
            <a:lstStyle/>
            <a:p>
              <a:endParaRPr lang="en-IN"/>
            </a:p>
          </p:txBody>
        </p:sp>
        <p:sp>
          <p:nvSpPr>
            <p:cNvPr id="174095" name="Line 15"/>
            <p:cNvSpPr>
              <a:spLocks noChangeShapeType="1"/>
            </p:cNvSpPr>
            <p:nvPr/>
          </p:nvSpPr>
          <p:spPr bwMode="auto">
            <a:xfrm flipH="1">
              <a:off x="920" y="3825"/>
              <a:ext cx="152" cy="0"/>
            </a:xfrm>
            <a:prstGeom prst="line">
              <a:avLst/>
            </a:prstGeom>
            <a:noFill/>
            <a:ln w="19050">
              <a:solidFill>
                <a:schemeClr val="bg2"/>
              </a:solidFill>
              <a:round/>
              <a:headEnd/>
              <a:tailEnd/>
            </a:ln>
            <a:effectLst/>
          </p:spPr>
          <p:txBody>
            <a:bodyPr lIns="90000" tIns="46800" rIns="90000" bIns="46800">
              <a:spAutoFit/>
            </a:bodyPr>
            <a:lstStyle/>
            <a:p>
              <a:endParaRPr lang="en-IN"/>
            </a:p>
          </p:txBody>
        </p:sp>
        <p:sp>
          <p:nvSpPr>
            <p:cNvPr id="174096" name="Line 16"/>
            <p:cNvSpPr>
              <a:spLocks noChangeShapeType="1"/>
            </p:cNvSpPr>
            <p:nvPr/>
          </p:nvSpPr>
          <p:spPr bwMode="auto">
            <a:xfrm flipH="1">
              <a:off x="920" y="3595"/>
              <a:ext cx="152" cy="0"/>
            </a:xfrm>
            <a:prstGeom prst="line">
              <a:avLst/>
            </a:prstGeom>
            <a:noFill/>
            <a:ln w="19050">
              <a:solidFill>
                <a:schemeClr val="bg2"/>
              </a:solidFill>
              <a:round/>
              <a:headEnd/>
              <a:tailEnd/>
            </a:ln>
            <a:effectLst/>
          </p:spPr>
          <p:txBody>
            <a:bodyPr lIns="90000" tIns="46800" rIns="90000" bIns="46800">
              <a:spAutoFit/>
            </a:bodyPr>
            <a:lstStyle/>
            <a:p>
              <a:endParaRPr lang="en-IN"/>
            </a:p>
          </p:txBody>
        </p:sp>
        <p:sp>
          <p:nvSpPr>
            <p:cNvPr id="174097" name="Line 17"/>
            <p:cNvSpPr>
              <a:spLocks noChangeShapeType="1"/>
            </p:cNvSpPr>
            <p:nvPr/>
          </p:nvSpPr>
          <p:spPr bwMode="auto">
            <a:xfrm flipH="1">
              <a:off x="767" y="3595"/>
              <a:ext cx="153" cy="0"/>
            </a:xfrm>
            <a:prstGeom prst="line">
              <a:avLst/>
            </a:prstGeom>
            <a:noFill/>
            <a:ln w="19050">
              <a:solidFill>
                <a:schemeClr val="bg2"/>
              </a:solidFill>
              <a:round/>
              <a:headEnd/>
              <a:tailEnd/>
            </a:ln>
            <a:effectLst/>
          </p:spPr>
          <p:txBody>
            <a:bodyPr lIns="90000" tIns="46800" rIns="90000" bIns="46800">
              <a:spAutoFit/>
            </a:bodyPr>
            <a:lstStyle/>
            <a:p>
              <a:endParaRPr lang="en-IN"/>
            </a:p>
          </p:txBody>
        </p:sp>
        <p:pic>
          <p:nvPicPr>
            <p:cNvPr id="174103" name="Picture 23" descr="ANd9GcS7YHNna8VJr-ZWihigNcKImGdI7wcYr19Dap5UJv9igl5CJSlANw"/>
            <p:cNvPicPr>
              <a:picLocks noChangeAspect="1" noChangeArrowheads="1"/>
            </p:cNvPicPr>
            <p:nvPr/>
          </p:nvPicPr>
          <p:blipFill>
            <a:blip r:embed="rId9" cstate="print"/>
            <a:srcRect/>
            <a:stretch>
              <a:fillRect/>
            </a:stretch>
          </p:blipFill>
          <p:spPr bwMode="auto">
            <a:xfrm>
              <a:off x="438" y="2659"/>
              <a:ext cx="997" cy="670"/>
            </a:xfrm>
            <a:prstGeom prst="rect">
              <a:avLst/>
            </a:prstGeom>
            <a:noFill/>
          </p:spPr>
        </p:pic>
      </p:grpSp>
      <p:pic>
        <p:nvPicPr>
          <p:cNvPr id="174112" name="Picture 32"/>
          <p:cNvPicPr>
            <a:picLocks noChangeAspect="1" noChangeArrowheads="1"/>
          </p:cNvPicPr>
          <p:nvPr/>
        </p:nvPicPr>
        <p:blipFill>
          <a:blip r:embed="rId10" cstate="print"/>
          <a:srcRect/>
          <a:stretch>
            <a:fillRect/>
          </a:stretch>
        </p:blipFill>
        <p:spPr bwMode="auto">
          <a:xfrm>
            <a:off x="2444262" y="4730750"/>
            <a:ext cx="531935" cy="539750"/>
          </a:xfrm>
          <a:prstGeom prst="rect">
            <a:avLst/>
          </a:prstGeom>
          <a:noFill/>
          <a:ln w="12700" algn="ctr">
            <a:noFill/>
            <a:miter lim="800000"/>
            <a:headEnd/>
            <a:tailEnd/>
          </a:ln>
          <a:effectLst/>
        </p:spPr>
      </p:pic>
      <p:pic>
        <p:nvPicPr>
          <p:cNvPr id="174113" name="Picture 33"/>
          <p:cNvPicPr>
            <a:picLocks noChangeAspect="1" noChangeArrowheads="1"/>
          </p:cNvPicPr>
          <p:nvPr/>
        </p:nvPicPr>
        <p:blipFill>
          <a:blip r:embed="rId11" cstate="print"/>
          <a:srcRect/>
          <a:stretch>
            <a:fillRect/>
          </a:stretch>
        </p:blipFill>
        <p:spPr bwMode="auto">
          <a:xfrm rot="2132260">
            <a:off x="2710962" y="4292600"/>
            <a:ext cx="597877" cy="571500"/>
          </a:xfrm>
          <a:prstGeom prst="rect">
            <a:avLst/>
          </a:prstGeom>
          <a:noFill/>
          <a:ln w="12700" algn="ctr">
            <a:noFill/>
            <a:miter lim="800000"/>
            <a:headEnd/>
            <a:tailEnd/>
          </a:ln>
          <a:effectLst/>
        </p:spPr>
      </p:pic>
      <p:pic>
        <p:nvPicPr>
          <p:cNvPr id="174116" name="Picture 36"/>
          <p:cNvPicPr>
            <a:picLocks noChangeAspect="1" noChangeArrowheads="1"/>
          </p:cNvPicPr>
          <p:nvPr/>
        </p:nvPicPr>
        <p:blipFill>
          <a:blip r:embed="rId12" cstate="print"/>
          <a:srcRect/>
          <a:stretch>
            <a:fillRect/>
          </a:stretch>
        </p:blipFill>
        <p:spPr bwMode="auto">
          <a:xfrm>
            <a:off x="2645020" y="2060575"/>
            <a:ext cx="700454" cy="1328738"/>
          </a:xfrm>
          <a:prstGeom prst="rect">
            <a:avLst/>
          </a:prstGeom>
          <a:noFill/>
          <a:ln w="9525">
            <a:noFill/>
            <a:miter lim="800000"/>
            <a:headEnd/>
            <a:tailEnd/>
          </a:ln>
          <a:effectLst/>
        </p:spPr>
      </p:pic>
      <p:sp>
        <p:nvSpPr>
          <p:cNvPr id="174118" name="Line 38"/>
          <p:cNvSpPr>
            <a:spLocks noChangeShapeType="1"/>
          </p:cNvSpPr>
          <p:nvPr/>
        </p:nvSpPr>
        <p:spPr bwMode="auto">
          <a:xfrm flipH="1">
            <a:off x="2045678" y="5157788"/>
            <a:ext cx="465992" cy="0"/>
          </a:xfrm>
          <a:prstGeom prst="line">
            <a:avLst/>
          </a:prstGeom>
          <a:noFill/>
          <a:ln w="28575">
            <a:solidFill>
              <a:schemeClr val="bg2"/>
            </a:solidFill>
            <a:round/>
            <a:headEnd/>
            <a:tailEnd/>
          </a:ln>
          <a:effectLst/>
        </p:spPr>
        <p:txBody>
          <a:bodyPr wrap="none" lIns="90000" tIns="46800" rIns="90000" bIns="46800" anchor="ctr"/>
          <a:lstStyle/>
          <a:p>
            <a:endParaRPr lang="en-IN"/>
          </a:p>
        </p:txBody>
      </p:sp>
      <p:sp>
        <p:nvSpPr>
          <p:cNvPr id="174119" name="Text Box 39"/>
          <p:cNvSpPr txBox="1">
            <a:spLocks noChangeArrowheads="1"/>
          </p:cNvSpPr>
          <p:nvPr/>
        </p:nvSpPr>
        <p:spPr bwMode="auto">
          <a:xfrm>
            <a:off x="184638" y="4508501"/>
            <a:ext cx="752427" cy="402291"/>
          </a:xfrm>
          <a:prstGeom prst="rect">
            <a:avLst/>
          </a:prstGeom>
          <a:noFill/>
          <a:ln w="12700" algn="ctr">
            <a:noFill/>
            <a:miter lim="800000"/>
            <a:headEnd/>
            <a:tailEnd/>
          </a:ln>
          <a:effectLst/>
        </p:spPr>
        <p:txBody>
          <a:bodyPr wrap="none" lIns="90000" tIns="46800" rIns="90000" bIns="46800">
            <a:spAutoFit/>
          </a:bodyPr>
          <a:lstStyle/>
          <a:p>
            <a:r>
              <a:rPr lang="de-AT" sz="1000"/>
              <a:t>EasyNet</a:t>
            </a:r>
          </a:p>
          <a:p>
            <a:r>
              <a:rPr lang="de-AT" sz="1000"/>
              <a:t>Webserver</a:t>
            </a:r>
          </a:p>
        </p:txBody>
      </p:sp>
      <p:sp>
        <p:nvSpPr>
          <p:cNvPr id="174120" name="Text Box 40"/>
          <p:cNvSpPr txBox="1">
            <a:spLocks noChangeArrowheads="1"/>
          </p:cNvSpPr>
          <p:nvPr/>
        </p:nvSpPr>
        <p:spPr bwMode="auto">
          <a:xfrm>
            <a:off x="2328680" y="5229226"/>
            <a:ext cx="776471" cy="402291"/>
          </a:xfrm>
          <a:prstGeom prst="rect">
            <a:avLst/>
          </a:prstGeom>
          <a:noFill/>
          <a:ln w="12700" algn="ctr">
            <a:noFill/>
            <a:miter lim="800000"/>
            <a:headEnd/>
            <a:tailEnd/>
          </a:ln>
          <a:effectLst/>
        </p:spPr>
        <p:txBody>
          <a:bodyPr wrap="none" lIns="90000" tIns="46800" rIns="90000" bIns="46800">
            <a:spAutoFit/>
          </a:bodyPr>
          <a:lstStyle/>
          <a:p>
            <a:pPr algn="r"/>
            <a:r>
              <a:rPr lang="de-AT" sz="1000"/>
              <a:t>Plant</a:t>
            </a:r>
          </a:p>
          <a:p>
            <a:pPr algn="r"/>
            <a:r>
              <a:rPr lang="de-AT" sz="1000"/>
              <a:t>Wifi Router</a:t>
            </a:r>
          </a:p>
        </p:txBody>
      </p:sp>
      <p:pic>
        <p:nvPicPr>
          <p:cNvPr id="174122" name="Picture 42" descr="IMG_0328"/>
          <p:cNvPicPr>
            <a:picLocks noChangeAspect="1" noChangeArrowheads="1"/>
          </p:cNvPicPr>
          <p:nvPr/>
        </p:nvPicPr>
        <p:blipFill>
          <a:blip r:embed="rId13" cstate="print"/>
          <a:srcRect/>
          <a:stretch>
            <a:fillRect/>
          </a:stretch>
        </p:blipFill>
        <p:spPr bwMode="auto">
          <a:xfrm>
            <a:off x="1115158" y="1341439"/>
            <a:ext cx="1529862" cy="2447925"/>
          </a:xfrm>
          <a:prstGeom prst="rect">
            <a:avLst/>
          </a:prstGeom>
          <a:noFill/>
        </p:spPr>
      </p:pic>
      <p:sp>
        <p:nvSpPr>
          <p:cNvPr id="174123" name="Rectangle 43"/>
          <p:cNvSpPr>
            <a:spLocks noChangeArrowheads="1"/>
          </p:cNvSpPr>
          <p:nvPr/>
        </p:nvSpPr>
        <p:spPr bwMode="auto">
          <a:xfrm>
            <a:off x="1115158" y="1341439"/>
            <a:ext cx="1529862" cy="2447925"/>
          </a:xfrm>
          <a:prstGeom prst="rect">
            <a:avLst/>
          </a:prstGeom>
          <a:noFill/>
          <a:ln w="12700" algn="ctr">
            <a:solidFill>
              <a:schemeClr val="tx1"/>
            </a:solidFill>
            <a:miter lim="800000"/>
            <a:headEnd/>
            <a:tailEnd/>
          </a:ln>
          <a:effectLst/>
        </p:spPr>
        <p:txBody>
          <a:bodyPr wrap="none" lIns="90000" tIns="46800" rIns="90000" bIns="46800" anchor="ctr"/>
          <a:lstStyle/>
          <a:p>
            <a:endParaRPr lang="en-IN"/>
          </a:p>
        </p:txBody>
      </p:sp>
      <p:pic>
        <p:nvPicPr>
          <p:cNvPr id="174125" name="Picture 45" descr="IMG_0351"/>
          <p:cNvPicPr>
            <a:picLocks noChangeAspect="1" noChangeArrowheads="1"/>
          </p:cNvPicPr>
          <p:nvPr/>
        </p:nvPicPr>
        <p:blipFill>
          <a:blip r:embed="rId14" cstate="print"/>
          <a:srcRect/>
          <a:stretch>
            <a:fillRect/>
          </a:stretch>
        </p:blipFill>
        <p:spPr bwMode="auto">
          <a:xfrm>
            <a:off x="2719754" y="2276476"/>
            <a:ext cx="564174" cy="917575"/>
          </a:xfrm>
          <a:prstGeom prst="rect">
            <a:avLst/>
          </a:prstGeom>
          <a:noFill/>
        </p:spPr>
      </p:pic>
      <p:pic>
        <p:nvPicPr>
          <p:cNvPr id="174126" name="Picture 46"/>
          <p:cNvPicPr>
            <a:picLocks noChangeAspect="1" noChangeArrowheads="1"/>
          </p:cNvPicPr>
          <p:nvPr/>
        </p:nvPicPr>
        <p:blipFill>
          <a:blip r:embed="rId12" cstate="print"/>
          <a:srcRect/>
          <a:stretch>
            <a:fillRect/>
          </a:stretch>
        </p:blipFill>
        <p:spPr bwMode="auto">
          <a:xfrm>
            <a:off x="2645020" y="2060575"/>
            <a:ext cx="700454" cy="1328738"/>
          </a:xfrm>
          <a:prstGeom prst="rect">
            <a:avLst/>
          </a:prstGeom>
          <a:noFill/>
          <a:ln w="9525">
            <a:noFill/>
            <a:miter lim="800000"/>
            <a:headEnd/>
            <a:tailEnd/>
          </a:ln>
          <a:effectLst/>
        </p:spPr>
      </p:pic>
      <p:pic>
        <p:nvPicPr>
          <p:cNvPr id="174127" name="Picture 47" descr="IMG_0351"/>
          <p:cNvPicPr>
            <a:picLocks noChangeAspect="1" noChangeArrowheads="1"/>
          </p:cNvPicPr>
          <p:nvPr/>
        </p:nvPicPr>
        <p:blipFill>
          <a:blip r:embed="rId14" cstate="print"/>
          <a:srcRect/>
          <a:stretch>
            <a:fillRect/>
          </a:stretch>
        </p:blipFill>
        <p:spPr bwMode="auto">
          <a:xfrm>
            <a:off x="2719754" y="2276476"/>
            <a:ext cx="564174" cy="917575"/>
          </a:xfrm>
          <a:prstGeom prst="rect">
            <a:avLst/>
          </a:prstGeom>
          <a:noFill/>
        </p:spPr>
      </p:pic>
      <p:grpSp>
        <p:nvGrpSpPr>
          <p:cNvPr id="3" name="Group 51"/>
          <p:cNvGrpSpPr>
            <a:grpSpLocks/>
          </p:cNvGrpSpPr>
          <p:nvPr/>
        </p:nvGrpSpPr>
        <p:grpSpPr bwMode="auto">
          <a:xfrm>
            <a:off x="2645020" y="1844675"/>
            <a:ext cx="863111" cy="1544638"/>
            <a:chOff x="1805" y="1162"/>
            <a:chExt cx="589" cy="973"/>
          </a:xfrm>
        </p:grpSpPr>
        <p:pic>
          <p:nvPicPr>
            <p:cNvPr id="174128" name="Picture 48"/>
            <p:cNvPicPr>
              <a:picLocks noChangeAspect="1" noChangeArrowheads="1"/>
            </p:cNvPicPr>
            <p:nvPr/>
          </p:nvPicPr>
          <p:blipFill>
            <a:blip r:embed="rId4" cstate="print"/>
            <a:srcRect/>
            <a:stretch>
              <a:fillRect/>
            </a:stretch>
          </p:blipFill>
          <p:spPr bwMode="auto">
            <a:xfrm rot="2132260">
              <a:off x="1986" y="1162"/>
              <a:ext cx="408" cy="360"/>
            </a:xfrm>
            <a:prstGeom prst="rect">
              <a:avLst/>
            </a:prstGeom>
            <a:noFill/>
            <a:ln w="12700" algn="ctr">
              <a:noFill/>
              <a:miter lim="800000"/>
              <a:headEnd/>
              <a:tailEnd/>
            </a:ln>
            <a:effectLst/>
          </p:spPr>
        </p:pic>
        <p:pic>
          <p:nvPicPr>
            <p:cNvPr id="174129" name="Picture 49"/>
            <p:cNvPicPr>
              <a:picLocks noChangeAspect="1" noChangeArrowheads="1"/>
            </p:cNvPicPr>
            <p:nvPr/>
          </p:nvPicPr>
          <p:blipFill>
            <a:blip r:embed="rId12" cstate="print"/>
            <a:srcRect/>
            <a:stretch>
              <a:fillRect/>
            </a:stretch>
          </p:blipFill>
          <p:spPr bwMode="auto">
            <a:xfrm>
              <a:off x="1805" y="1298"/>
              <a:ext cx="478" cy="837"/>
            </a:xfrm>
            <a:prstGeom prst="rect">
              <a:avLst/>
            </a:prstGeom>
            <a:noFill/>
            <a:ln w="9525">
              <a:noFill/>
              <a:miter lim="800000"/>
              <a:headEnd/>
              <a:tailEnd/>
            </a:ln>
            <a:effectLst/>
          </p:spPr>
        </p:pic>
        <p:pic>
          <p:nvPicPr>
            <p:cNvPr id="174130" name="Picture 50" descr="IMG_0351"/>
            <p:cNvPicPr>
              <a:picLocks noChangeAspect="1" noChangeArrowheads="1"/>
            </p:cNvPicPr>
            <p:nvPr/>
          </p:nvPicPr>
          <p:blipFill>
            <a:blip r:embed="rId14" cstate="print"/>
            <a:srcRect/>
            <a:stretch>
              <a:fillRect/>
            </a:stretch>
          </p:blipFill>
          <p:spPr bwMode="auto">
            <a:xfrm>
              <a:off x="1856" y="1434"/>
              <a:ext cx="385" cy="578"/>
            </a:xfrm>
            <a:prstGeom prst="rect">
              <a:avLst/>
            </a:prstGeom>
            <a:noFill/>
          </p:spPr>
        </p:pic>
      </p:grpSp>
      <p:pic>
        <p:nvPicPr>
          <p:cNvPr id="33" name="Picture 2" descr="C:\Users\Abhay Upadhye\Documents\ASU\ABHAY\ASU's Documents\Abhay\mifa_logo\mifa logo_300.jpg"/>
          <p:cNvPicPr>
            <a:picLocks noChangeAspect="1" noChangeArrowheads="1"/>
          </p:cNvPicPr>
          <p:nvPr/>
        </p:nvPicPr>
        <p:blipFill>
          <a:blip r:embed="rId15" cstate="print"/>
          <a:srcRect/>
          <a:stretch>
            <a:fillRect/>
          </a:stretch>
        </p:blipFill>
        <p:spPr bwMode="auto">
          <a:xfrm>
            <a:off x="251520" y="0"/>
            <a:ext cx="1296144" cy="1023182"/>
          </a:xfrm>
          <a:prstGeom prst="rect">
            <a:avLst/>
          </a:prstGeom>
          <a:noFill/>
        </p:spPr>
      </p:pic>
      <p:sp>
        <p:nvSpPr>
          <p:cNvPr id="34" name="Footer Placeholder 33"/>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normAutofit/>
          </a:bodyPr>
          <a:lstStyle/>
          <a:p>
            <a:r>
              <a:rPr lang="de-AT" sz="2400" dirty="0" smtClean="0"/>
              <a:t>KePlast T.I.G – High End Factory Host System</a:t>
            </a:r>
            <a:endParaRPr lang="de-AT" sz="2400" dirty="0"/>
          </a:p>
        </p:txBody>
      </p:sp>
      <p:sp>
        <p:nvSpPr>
          <p:cNvPr id="168963" name="Rectangle 3"/>
          <p:cNvSpPr>
            <a:spLocks noChangeArrowheads="1"/>
          </p:cNvSpPr>
          <p:nvPr/>
        </p:nvSpPr>
        <p:spPr bwMode="auto">
          <a:xfrm>
            <a:off x="3175489" y="5667376"/>
            <a:ext cx="5435111" cy="354013"/>
          </a:xfrm>
          <a:prstGeom prst="rect">
            <a:avLst/>
          </a:prstGeom>
          <a:noFill/>
          <a:ln w="9525">
            <a:noFill/>
            <a:miter lim="800000"/>
            <a:headEnd/>
            <a:tailEnd/>
          </a:ln>
          <a:effectLst/>
        </p:spPr>
        <p:txBody>
          <a:bodyPr/>
          <a:lstStyle/>
          <a:p>
            <a:pPr marL="630238" indent="-630238" algn="r">
              <a:lnSpc>
                <a:spcPct val="80000"/>
              </a:lnSpc>
              <a:spcBef>
                <a:spcPct val="20000"/>
              </a:spcBef>
              <a:buSzPct val="60000"/>
              <a:buFont typeface="Wingdings" pitchFamily="2" charset="2"/>
              <a:buNone/>
            </a:pPr>
            <a:r>
              <a:rPr lang="de-AT" sz="2200" i="1">
                <a:solidFill>
                  <a:srgbClr val="33CC33"/>
                </a:solidFill>
              </a:rPr>
              <a:t>   … production planning at highest level</a:t>
            </a:r>
            <a:endParaRPr lang="de-AT" sz="1800" b="0" i="1">
              <a:solidFill>
                <a:srgbClr val="3399FF"/>
              </a:solidFill>
            </a:endParaRPr>
          </a:p>
        </p:txBody>
      </p:sp>
      <p:sp>
        <p:nvSpPr>
          <p:cNvPr id="168980" name="Rectangle 20"/>
          <p:cNvSpPr>
            <a:spLocks noChangeArrowheads="1"/>
          </p:cNvSpPr>
          <p:nvPr/>
        </p:nvSpPr>
        <p:spPr bwMode="auto">
          <a:xfrm>
            <a:off x="3376246" y="1130301"/>
            <a:ext cx="5767754" cy="4608513"/>
          </a:xfrm>
          <a:prstGeom prst="rect">
            <a:avLst/>
          </a:prstGeom>
          <a:noFill/>
          <a:ln w="9525" algn="ctr">
            <a:noFill/>
            <a:miter lim="800000"/>
            <a:headEnd/>
            <a:tailEnd/>
          </a:ln>
          <a:effectLst/>
        </p:spPr>
        <p:txBody>
          <a:bodyPr/>
          <a:lstStyle/>
          <a:p>
            <a:pPr>
              <a:lnSpc>
                <a:spcPct val="120000"/>
              </a:lnSpc>
              <a:spcBef>
                <a:spcPct val="20000"/>
              </a:spcBef>
              <a:buSzPct val="60000"/>
              <a:buFont typeface="Wingdings" pitchFamily="2" charset="2"/>
              <a:buNone/>
              <a:tabLst>
                <a:tab pos="179388" algn="l"/>
                <a:tab pos="630238" algn="l"/>
              </a:tabLst>
            </a:pPr>
            <a:r>
              <a:rPr lang="de-AT" sz="1800" dirty="0" smtClean="0">
                <a:solidFill>
                  <a:schemeClr val="tx1"/>
                </a:solidFill>
              </a:rPr>
              <a:t>	    Plant </a:t>
            </a:r>
            <a:r>
              <a:rPr lang="de-AT" sz="1800" dirty="0">
                <a:solidFill>
                  <a:schemeClr val="tx1"/>
                </a:solidFill>
              </a:rPr>
              <a:t>Overlapping Monitoring</a:t>
            </a:r>
          </a:p>
          <a:p>
            <a:pPr marL="357188" lvl="1" indent="-84138">
              <a:lnSpc>
                <a:spcPct val="120000"/>
              </a:lnSpc>
              <a:spcBef>
                <a:spcPct val="20000"/>
              </a:spcBef>
              <a:buFontTx/>
              <a:buChar char="•"/>
              <a:tabLst>
                <a:tab pos="179388" algn="l"/>
                <a:tab pos="630238" algn="l"/>
              </a:tabLst>
            </a:pPr>
            <a:r>
              <a:rPr lang="de-AT" sz="1800" b="0" dirty="0">
                <a:solidFill>
                  <a:schemeClr val="tx1"/>
                </a:solidFill>
              </a:rPr>
              <a:t> Keep more plants under control</a:t>
            </a:r>
          </a:p>
          <a:p>
            <a:pPr marL="357188" lvl="1" indent="-84138">
              <a:lnSpc>
                <a:spcPct val="120000"/>
              </a:lnSpc>
              <a:spcBef>
                <a:spcPct val="20000"/>
              </a:spcBef>
              <a:buFontTx/>
              <a:buChar char="•"/>
              <a:tabLst>
                <a:tab pos="179388" algn="l"/>
                <a:tab pos="630238" algn="l"/>
              </a:tabLst>
            </a:pPr>
            <a:r>
              <a:rPr lang="de-AT" sz="1800" b="0" dirty="0">
                <a:solidFill>
                  <a:schemeClr val="tx1"/>
                </a:solidFill>
              </a:rPr>
              <a:t> Summary of worldwide production</a:t>
            </a:r>
          </a:p>
          <a:p>
            <a:pPr marL="357188" lvl="1" indent="-84138">
              <a:lnSpc>
                <a:spcPct val="120000"/>
              </a:lnSpc>
              <a:spcBef>
                <a:spcPct val="20000"/>
              </a:spcBef>
              <a:buFontTx/>
              <a:buChar char="•"/>
              <a:tabLst>
                <a:tab pos="179388" algn="l"/>
                <a:tab pos="630238" algn="l"/>
              </a:tabLst>
            </a:pPr>
            <a:endParaRPr lang="de-AT" sz="1800" b="0" dirty="0">
              <a:solidFill>
                <a:schemeClr val="tx1"/>
              </a:solidFill>
            </a:endParaRPr>
          </a:p>
          <a:p>
            <a:pPr>
              <a:lnSpc>
                <a:spcPct val="120000"/>
              </a:lnSpc>
              <a:spcBef>
                <a:spcPct val="20000"/>
              </a:spcBef>
              <a:tabLst>
                <a:tab pos="179388" algn="l"/>
                <a:tab pos="630238" algn="l"/>
              </a:tabLst>
            </a:pPr>
            <a:r>
              <a:rPr lang="de-AT" sz="1800" dirty="0" smtClean="0">
                <a:solidFill>
                  <a:schemeClr val="tx1"/>
                </a:solidFill>
              </a:rPr>
              <a:t>	   T.I.G</a:t>
            </a:r>
            <a:r>
              <a:rPr lang="de-AT" sz="1800" dirty="0">
                <a:solidFill>
                  <a:schemeClr val="tx1"/>
                </a:solidFill>
              </a:rPr>
              <a:t>. Modules</a:t>
            </a:r>
          </a:p>
          <a:p>
            <a:pPr marL="357188" lvl="1" indent="-84138">
              <a:lnSpc>
                <a:spcPct val="120000"/>
              </a:lnSpc>
              <a:spcBef>
                <a:spcPct val="20000"/>
              </a:spcBef>
              <a:buFontTx/>
              <a:buChar char="•"/>
              <a:tabLst>
                <a:tab pos="179388" algn="l"/>
                <a:tab pos="630238" algn="l"/>
              </a:tabLst>
            </a:pPr>
            <a:r>
              <a:rPr lang="de-AT" sz="1800" b="0" dirty="0">
                <a:solidFill>
                  <a:schemeClr val="tx1"/>
                </a:solidFill>
              </a:rPr>
              <a:t> Monitoring Assistant – Display machine productivity</a:t>
            </a:r>
          </a:p>
          <a:p>
            <a:pPr marL="357188" lvl="1" indent="-84138">
              <a:lnSpc>
                <a:spcPct val="120000"/>
              </a:lnSpc>
              <a:spcBef>
                <a:spcPct val="20000"/>
              </a:spcBef>
              <a:buFontTx/>
              <a:buChar char="•"/>
              <a:tabLst>
                <a:tab pos="179388" algn="l"/>
                <a:tab pos="630238" algn="l"/>
              </a:tabLst>
            </a:pPr>
            <a:r>
              <a:rPr lang="de-AT" sz="1800" b="0" dirty="0">
                <a:solidFill>
                  <a:schemeClr val="tx1"/>
                </a:solidFill>
              </a:rPr>
              <a:t> Planning Assistant – Grafical planning board</a:t>
            </a:r>
          </a:p>
          <a:p>
            <a:pPr marL="357188" lvl="1" indent="-84138">
              <a:lnSpc>
                <a:spcPct val="120000"/>
              </a:lnSpc>
              <a:spcBef>
                <a:spcPct val="20000"/>
              </a:spcBef>
              <a:buFontTx/>
              <a:buChar char="•"/>
              <a:tabLst>
                <a:tab pos="179388" algn="l"/>
                <a:tab pos="630238" algn="l"/>
              </a:tabLst>
            </a:pPr>
            <a:r>
              <a:rPr lang="de-AT" sz="1800" b="0" dirty="0">
                <a:solidFill>
                  <a:schemeClr val="tx1"/>
                </a:solidFill>
              </a:rPr>
              <a:t> Quality Assistant – Display trends and reject rates</a:t>
            </a:r>
          </a:p>
          <a:p>
            <a:pPr marL="357188" lvl="1" indent="-84138">
              <a:lnSpc>
                <a:spcPct val="120000"/>
              </a:lnSpc>
              <a:spcBef>
                <a:spcPct val="20000"/>
              </a:spcBef>
              <a:buFontTx/>
              <a:buChar char="•"/>
              <a:tabLst>
                <a:tab pos="179388" algn="l"/>
                <a:tab pos="630238" algn="l"/>
              </a:tabLst>
            </a:pPr>
            <a:r>
              <a:rPr lang="de-AT" sz="1800" b="0" dirty="0">
                <a:solidFill>
                  <a:schemeClr val="tx1"/>
                </a:solidFill>
              </a:rPr>
              <a:t> Setup Assistant – Up- and download setting data</a:t>
            </a:r>
          </a:p>
          <a:p>
            <a:pPr marL="357188" lvl="1" indent="-84138">
              <a:lnSpc>
                <a:spcPct val="120000"/>
              </a:lnSpc>
              <a:spcBef>
                <a:spcPct val="20000"/>
              </a:spcBef>
              <a:buFontTx/>
              <a:buChar char="•"/>
              <a:tabLst>
                <a:tab pos="179388" algn="l"/>
                <a:tab pos="630238" algn="l"/>
              </a:tabLst>
            </a:pPr>
            <a:r>
              <a:rPr lang="de-AT" sz="1800" b="0" dirty="0">
                <a:solidFill>
                  <a:schemeClr val="tx1"/>
                </a:solidFill>
              </a:rPr>
              <a:t> Maintenance Assistant – Schedule maintenance work</a:t>
            </a:r>
            <a:br>
              <a:rPr lang="de-AT" sz="1800" b="0" dirty="0">
                <a:solidFill>
                  <a:schemeClr val="tx1"/>
                </a:solidFill>
              </a:rPr>
            </a:br>
            <a:endParaRPr lang="de-AT" sz="1800" b="0" dirty="0">
              <a:solidFill>
                <a:schemeClr val="tx1"/>
              </a:solidFill>
            </a:endParaRPr>
          </a:p>
        </p:txBody>
      </p:sp>
      <p:pic>
        <p:nvPicPr>
          <p:cNvPr id="168981" name="Picture 21"/>
          <p:cNvPicPr>
            <a:picLocks noChangeAspect="1" noChangeArrowheads="1"/>
          </p:cNvPicPr>
          <p:nvPr/>
        </p:nvPicPr>
        <p:blipFill>
          <a:blip r:embed="rId3" cstate="print"/>
          <a:srcRect/>
          <a:stretch>
            <a:fillRect/>
          </a:stretch>
        </p:blipFill>
        <p:spPr bwMode="auto">
          <a:xfrm>
            <a:off x="0" y="2996952"/>
            <a:ext cx="3599958" cy="2089000"/>
          </a:xfrm>
          <a:prstGeom prst="rect">
            <a:avLst/>
          </a:prstGeom>
          <a:noFill/>
          <a:ln w="12700" algn="ctr">
            <a:noFill/>
            <a:miter lim="800000"/>
            <a:headEnd/>
            <a:tailEnd/>
          </a:ln>
          <a:effectLst/>
        </p:spPr>
      </p:pic>
      <p:pic>
        <p:nvPicPr>
          <p:cNvPr id="168982" name="Picture 22"/>
          <p:cNvPicPr>
            <a:picLocks noChangeAspect="1" noChangeArrowheads="1"/>
          </p:cNvPicPr>
          <p:nvPr/>
        </p:nvPicPr>
        <p:blipFill>
          <a:blip r:embed="rId4" cstate="print"/>
          <a:srcRect/>
          <a:stretch>
            <a:fillRect/>
          </a:stretch>
        </p:blipFill>
        <p:spPr bwMode="auto">
          <a:xfrm>
            <a:off x="0" y="1268760"/>
            <a:ext cx="3655749" cy="1320750"/>
          </a:xfrm>
          <a:prstGeom prst="rect">
            <a:avLst/>
          </a:prstGeom>
          <a:noFill/>
          <a:ln w="12700" algn="ctr">
            <a:noFill/>
            <a:miter lim="800000"/>
            <a:headEnd/>
            <a:tailEnd/>
          </a:ln>
          <a:effectLst/>
        </p:spPr>
      </p:pic>
      <p:pic>
        <p:nvPicPr>
          <p:cNvPr id="7" name="Picture 2" descr="C:\Users\Abhay Upadhye\Documents\ASU\ABHAY\ASU's Documents\Abhay\mifa_logo\mifa logo_300.jpg"/>
          <p:cNvPicPr>
            <a:picLocks noChangeAspect="1" noChangeArrowheads="1"/>
          </p:cNvPicPr>
          <p:nvPr/>
        </p:nvPicPr>
        <p:blipFill>
          <a:blip r:embed="rId5" cstate="print"/>
          <a:srcRect/>
          <a:stretch>
            <a:fillRect/>
          </a:stretch>
        </p:blipFill>
        <p:spPr bwMode="auto">
          <a:xfrm>
            <a:off x="179512" y="188640"/>
            <a:ext cx="1296144" cy="1023182"/>
          </a:xfrm>
          <a:prstGeom prst="rect">
            <a:avLst/>
          </a:prstGeom>
          <a:noFill/>
        </p:spPr>
      </p:pic>
      <p:sp>
        <p:nvSpPr>
          <p:cNvPr id="8" name="Footer Placeholder 7"/>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
          <p:cNvSpPr txBox="1">
            <a:spLocks noChangeArrowheads="1"/>
          </p:cNvSpPr>
          <p:nvPr/>
        </p:nvSpPr>
        <p:spPr bwMode="auto">
          <a:xfrm>
            <a:off x="622080" y="1788668"/>
            <a:ext cx="7807680" cy="2057977"/>
          </a:xfrm>
          <a:prstGeom prst="rect">
            <a:avLst/>
          </a:prstGeom>
          <a:noFill/>
          <a:ln w="9525">
            <a:noFill/>
            <a:round/>
            <a:headEnd/>
            <a:tailEnd/>
          </a:ln>
        </p:spPr>
        <p:txBody>
          <a:bodyPr lIns="0" tIns="0" rIns="0" bIns="0" anchor="ct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b="1" i="1" dirty="0">
                <a:solidFill>
                  <a:srgbClr val="008000"/>
                </a:solidFill>
              </a:rPr>
              <a:t>Making Life Easy </a:t>
            </a:r>
            <a:br>
              <a:rPr lang="en-US" sz="3600" b="1" i="1" dirty="0">
                <a:solidFill>
                  <a:srgbClr val="008000"/>
                </a:solidFill>
              </a:rPr>
            </a:br>
            <a:r>
              <a:rPr lang="en-US" sz="3600" b="1" i="1" dirty="0">
                <a:solidFill>
                  <a:srgbClr val="008000"/>
                </a:solidFill>
              </a:rPr>
              <a:t>Through </a:t>
            </a:r>
            <a:br>
              <a:rPr lang="en-US" sz="3600" b="1" i="1" dirty="0">
                <a:solidFill>
                  <a:srgbClr val="008000"/>
                </a:solidFill>
              </a:rPr>
            </a:br>
            <a:r>
              <a:rPr lang="en-US" sz="3600" b="1" i="1" dirty="0">
                <a:solidFill>
                  <a:srgbClr val="008000"/>
                </a:solidFill>
              </a:rPr>
              <a:t>Modern Controls...</a:t>
            </a:r>
          </a:p>
        </p:txBody>
      </p:sp>
      <p:sp>
        <p:nvSpPr>
          <p:cNvPr id="4100" name="AutoShape 2"/>
          <p:cNvSpPr>
            <a:spLocks noChangeArrowheads="1"/>
          </p:cNvSpPr>
          <p:nvPr/>
        </p:nvSpPr>
        <p:spPr bwMode="auto">
          <a:xfrm>
            <a:off x="8709120" y="7465744"/>
            <a:ext cx="207360" cy="207382"/>
          </a:xfrm>
          <a:prstGeom prst="smileyFace">
            <a:avLst>
              <a:gd name="adj" fmla="val 4653"/>
            </a:avLst>
          </a:prstGeom>
          <a:solidFill>
            <a:srgbClr val="99CCFF"/>
          </a:solidFill>
          <a:ln w="9525">
            <a:solidFill>
              <a:srgbClr val="000000"/>
            </a:solidFill>
            <a:round/>
            <a:headEnd/>
            <a:tailEnd/>
          </a:ln>
        </p:spPr>
        <p:txBody>
          <a:bodyPr wrap="none" lIns="82945" tIns="41473" rIns="82945" bIns="41473" anchor="ctr"/>
          <a:lstStyle/>
          <a:p>
            <a:endParaRPr lang="en-IN"/>
          </a:p>
        </p:txBody>
      </p:sp>
      <p:pic>
        <p:nvPicPr>
          <p:cNvPr id="4101" name="Picture 4" descr="C:\Program Files (x86)\Microsoft Office\MEDIA\CAGCAT10\j0292020.wmf"/>
          <p:cNvPicPr>
            <a:picLocks noChangeAspect="1" noChangeArrowheads="1"/>
          </p:cNvPicPr>
          <p:nvPr/>
        </p:nvPicPr>
        <p:blipFill>
          <a:blip r:embed="rId3" cstate="print"/>
          <a:srcRect/>
          <a:stretch>
            <a:fillRect/>
          </a:stretch>
        </p:blipFill>
        <p:spPr bwMode="auto">
          <a:xfrm>
            <a:off x="6988321" y="554459"/>
            <a:ext cx="1694880" cy="1608648"/>
          </a:xfrm>
          <a:prstGeom prst="rect">
            <a:avLst/>
          </a:prstGeom>
          <a:noFill/>
          <a:ln w="9525">
            <a:noFill/>
            <a:miter lim="800000"/>
            <a:headEnd/>
            <a:tailEnd/>
          </a:ln>
        </p:spPr>
      </p:pic>
      <p:pic>
        <p:nvPicPr>
          <p:cNvPr id="4102" name="Picture 5" descr="C:\Program Files (x86)\Microsoft Office\MEDIA\CAGCAT10\j0199805.wmf"/>
          <p:cNvPicPr>
            <a:picLocks noChangeAspect="1" noChangeArrowheads="1"/>
          </p:cNvPicPr>
          <p:nvPr/>
        </p:nvPicPr>
        <p:blipFill>
          <a:blip r:embed="rId4" cstate="print"/>
          <a:srcRect/>
          <a:stretch>
            <a:fillRect/>
          </a:stretch>
        </p:blipFill>
        <p:spPr bwMode="auto">
          <a:xfrm>
            <a:off x="6988320" y="4366538"/>
            <a:ext cx="1622880" cy="1636012"/>
          </a:xfrm>
          <a:prstGeom prst="rect">
            <a:avLst/>
          </a:prstGeom>
          <a:noFill/>
          <a:ln w="9525">
            <a:noFill/>
            <a:miter lim="800000"/>
            <a:headEnd/>
            <a:tailEnd/>
          </a:ln>
        </p:spPr>
      </p:pic>
      <p:sp>
        <p:nvSpPr>
          <p:cNvPr id="4103" name="Text Box 3"/>
          <p:cNvSpPr txBox="1">
            <a:spLocks noChangeArrowheads="1"/>
          </p:cNvSpPr>
          <p:nvPr/>
        </p:nvSpPr>
        <p:spPr bwMode="auto">
          <a:xfrm>
            <a:off x="1500481" y="4474551"/>
            <a:ext cx="4572000" cy="652388"/>
          </a:xfrm>
          <a:prstGeom prst="rect">
            <a:avLst/>
          </a:prstGeom>
          <a:noFill/>
          <a:ln w="9525">
            <a:noFill/>
            <a:round/>
            <a:headEnd/>
            <a:tailEnd/>
          </a:ln>
        </p:spPr>
        <p:txBody>
          <a:bodyPr lIns="81639" tIns="60021" rIns="81639" bIns="40820"/>
          <a:lstStyle/>
          <a:p>
            <a:pPr>
              <a:tabLst>
                <a:tab pos="656650" algn="l"/>
                <a:tab pos="1313299" algn="l"/>
                <a:tab pos="1969949" algn="l"/>
                <a:tab pos="2626599" algn="l"/>
              </a:tabLst>
            </a:pPr>
            <a:r>
              <a:rPr lang="en-US" sz="2900" b="1" dirty="0" err="1">
                <a:solidFill>
                  <a:srgbClr val="008000"/>
                </a:solidFill>
                <a:latin typeface="Aharoni" pitchFamily="2" charset="-79"/>
                <a:cs typeface="Aharoni" pitchFamily="2" charset="-79"/>
              </a:rPr>
              <a:t>MIFA</a:t>
            </a:r>
            <a:r>
              <a:rPr lang="en-US" sz="2900" b="1" dirty="0">
                <a:solidFill>
                  <a:srgbClr val="008000"/>
                </a:solidFill>
                <a:latin typeface="Aharoni" pitchFamily="2" charset="-79"/>
                <a:cs typeface="Aharoni" pitchFamily="2" charset="-79"/>
              </a:rPr>
              <a:t> </a:t>
            </a:r>
            <a:r>
              <a:rPr lang="en-US" sz="2900" b="1" dirty="0" smtClean="0">
                <a:solidFill>
                  <a:srgbClr val="008000"/>
                </a:solidFill>
                <a:latin typeface="Aharoni" pitchFamily="2" charset="-79"/>
                <a:cs typeface="Aharoni" pitchFamily="2" charset="-79"/>
              </a:rPr>
              <a:t>SYSTEMS PVT. Ltd.</a:t>
            </a:r>
            <a:endParaRPr lang="en-US" sz="4400" b="1" dirty="0">
              <a:solidFill>
                <a:srgbClr val="008000"/>
              </a:solidFill>
              <a:latin typeface="Aharoni" pitchFamily="2" charset="-79"/>
              <a:cs typeface="Aharoni" pitchFamily="2" charset="-79"/>
            </a:endParaRPr>
          </a:p>
        </p:txBody>
      </p:sp>
      <p:sp>
        <p:nvSpPr>
          <p:cNvPr id="4104" name="Rectangle 7"/>
          <p:cNvSpPr>
            <a:spLocks noChangeArrowheads="1"/>
          </p:cNvSpPr>
          <p:nvPr/>
        </p:nvSpPr>
        <p:spPr bwMode="auto">
          <a:xfrm>
            <a:off x="1437120" y="5033329"/>
            <a:ext cx="5484960" cy="637754"/>
          </a:xfrm>
          <a:prstGeom prst="rect">
            <a:avLst/>
          </a:prstGeom>
          <a:noFill/>
          <a:ln w="9525">
            <a:noFill/>
            <a:miter lim="800000"/>
            <a:headEnd/>
            <a:tailEnd/>
          </a:ln>
        </p:spPr>
        <p:txBody>
          <a:bodyPr lIns="82945" tIns="41473" rIns="82945" bIns="41473">
            <a:spAutoFit/>
          </a:bodyPr>
          <a:lstStyle/>
          <a:p>
            <a:pPr>
              <a:tabLst>
                <a:tab pos="656650" algn="l"/>
                <a:tab pos="1313299" algn="l"/>
                <a:tab pos="1969949" algn="l"/>
                <a:tab pos="2626599" algn="l"/>
              </a:tabLst>
            </a:pPr>
            <a:r>
              <a:rPr lang="en-US" b="1" i="1" dirty="0">
                <a:latin typeface="Aharoni" pitchFamily="2" charset="-79"/>
                <a:cs typeface="Aharoni" pitchFamily="2" charset="-79"/>
              </a:rPr>
              <a:t>Your reliable partner for Automation Solutions </a:t>
            </a:r>
          </a:p>
          <a:p>
            <a:pPr>
              <a:tabLst>
                <a:tab pos="656650" algn="l"/>
                <a:tab pos="1313299" algn="l"/>
                <a:tab pos="1969949" algn="l"/>
                <a:tab pos="2626599" algn="l"/>
              </a:tabLst>
            </a:pPr>
            <a:endParaRPr lang="en-US" b="1" i="1" dirty="0">
              <a:solidFill>
                <a:srgbClr val="000000"/>
              </a:solidFill>
            </a:endParaRPr>
          </a:p>
        </p:txBody>
      </p:sp>
      <p:sp>
        <p:nvSpPr>
          <p:cNvPr id="9" name="Footer Placeholder 8"/>
          <p:cNvSpPr>
            <a:spLocks noGrp="1"/>
          </p:cNvSpPr>
          <p:nvPr>
            <p:ph type="ftr" idx="11"/>
          </p:nvPr>
        </p:nvSpPr>
        <p:spPr>
          <a:xfrm>
            <a:off x="2771800" y="6381328"/>
            <a:ext cx="3853440" cy="275068"/>
          </a:xfrm>
        </p:spPr>
        <p:txBody>
          <a:bodyPr/>
          <a:lstStyle/>
          <a:p>
            <a:pPr>
              <a:defRPr/>
            </a:pPr>
            <a:r>
              <a:rPr lang="en-IN" dirty="0" err="1" smtClean="0"/>
              <a:t>PMMAI</a:t>
            </a:r>
            <a:r>
              <a:rPr lang="en-IN" dirty="0" smtClean="0"/>
              <a:t> – </a:t>
            </a:r>
            <a:r>
              <a:rPr lang="en-IN" dirty="0" err="1" smtClean="0"/>
              <a:t>Tecknow</a:t>
            </a:r>
            <a:r>
              <a:rPr lang="en-IN" dirty="0" smtClean="0"/>
              <a:t> Edge  - 7th June 2014</a:t>
            </a:r>
            <a:endParaRPr lang="en-US" dirty="0"/>
          </a:p>
        </p:txBody>
      </p:sp>
    </p:spTree>
  </p:cSld>
  <p:clrMapOvr>
    <a:masterClrMapping/>
  </p:clrMapOvr>
  <p:transition spd="slow">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Production Data on Controller </a:t>
            </a:r>
            <a:endParaRPr lang="en-IN" sz="3200" dirty="0"/>
          </a:p>
        </p:txBody>
      </p:sp>
      <p:sp>
        <p:nvSpPr>
          <p:cNvPr id="2" name="Footer Placeholder 1"/>
          <p:cNvSpPr>
            <a:spLocks noGrp="1"/>
          </p:cNvSpPr>
          <p:nvPr>
            <p:ph type="ftr" sz="quarter" idx="11"/>
          </p:nvPr>
        </p:nvSpPr>
        <p:spPr/>
        <p:txBody>
          <a:bodyPr/>
          <a:lstStyle/>
          <a:p>
            <a:r>
              <a:rPr lang="en-IN" smtClean="0"/>
              <a:t>PMMAI – Tecknow Edge  - 7th June 2014</a:t>
            </a:r>
            <a:endParaRPr lang="en-IN"/>
          </a:p>
        </p:txBody>
      </p:sp>
      <p:pic>
        <p:nvPicPr>
          <p:cNvPr id="5122" name="Picture 2" descr="production hour"/>
          <p:cNvPicPr>
            <a:picLocks noChangeAspect="1" noChangeArrowheads="1"/>
          </p:cNvPicPr>
          <p:nvPr/>
        </p:nvPicPr>
        <p:blipFill>
          <a:blip r:embed="rId2" cstate="print"/>
          <a:srcRect/>
          <a:stretch>
            <a:fillRect/>
          </a:stretch>
        </p:blipFill>
        <p:spPr bwMode="auto">
          <a:xfrm>
            <a:off x="611560" y="1135229"/>
            <a:ext cx="7992888" cy="5372429"/>
          </a:xfrm>
          <a:prstGeom prst="rect">
            <a:avLst/>
          </a:prstGeom>
          <a:noFill/>
          <a:ln w="9525">
            <a:noFill/>
            <a:miter lim="800000"/>
            <a:headEnd/>
            <a:tailEnd/>
          </a:ln>
        </p:spPr>
      </p:pic>
      <p:pic>
        <p:nvPicPr>
          <p:cNvPr id="4" name="Picture 2" descr="C:\Users\Abhay Upadhye\Documents\ASU\ABHAY\ASU's Documents\Abhay\mifa_logo\mifa logo_300.jpg"/>
          <p:cNvPicPr>
            <a:picLocks noChangeAspect="1" noChangeArrowheads="1"/>
          </p:cNvPicPr>
          <p:nvPr/>
        </p:nvPicPr>
        <p:blipFill>
          <a:blip r:embed="rId3" cstate="print"/>
          <a:srcRect/>
          <a:stretch>
            <a:fillRect/>
          </a:stretch>
        </p:blipFill>
        <p:spPr bwMode="auto">
          <a:xfrm>
            <a:off x="611560" y="317491"/>
            <a:ext cx="1022515" cy="80725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Energy Report</a:t>
            </a:r>
            <a:endParaRPr lang="en-IN" sz="3200" dirty="0"/>
          </a:p>
        </p:txBody>
      </p:sp>
      <p:sp>
        <p:nvSpPr>
          <p:cNvPr id="3" name="Footer Placeholder 2"/>
          <p:cNvSpPr>
            <a:spLocks noGrp="1"/>
          </p:cNvSpPr>
          <p:nvPr>
            <p:ph type="ftr" sz="quarter" idx="11"/>
          </p:nvPr>
        </p:nvSpPr>
        <p:spPr/>
        <p:txBody>
          <a:bodyPr/>
          <a:lstStyle/>
          <a:p>
            <a:r>
              <a:rPr lang="en-IN" smtClean="0"/>
              <a:t>PMMAI – Tecknow Edge  - 7th June 2014</a:t>
            </a:r>
            <a:endParaRPr lang="en-IN"/>
          </a:p>
        </p:txBody>
      </p:sp>
      <p:pic>
        <p:nvPicPr>
          <p:cNvPr id="46082" name="Picture 2" descr="\\Abhay_toshiba\Users\Public\to_ASU\Energy1_mask.bmp"/>
          <p:cNvPicPr>
            <a:picLocks noChangeAspect="1" noChangeArrowheads="1"/>
          </p:cNvPicPr>
          <p:nvPr/>
        </p:nvPicPr>
        <p:blipFill>
          <a:blip r:embed="rId2" cstate="print"/>
          <a:srcRect/>
          <a:stretch>
            <a:fillRect/>
          </a:stretch>
        </p:blipFill>
        <p:spPr bwMode="auto">
          <a:xfrm>
            <a:off x="827584" y="1514888"/>
            <a:ext cx="7704856" cy="5343112"/>
          </a:xfrm>
          <a:prstGeom prst="rect">
            <a:avLst/>
          </a:prstGeom>
          <a:noFill/>
        </p:spPr>
      </p:pic>
      <p:pic>
        <p:nvPicPr>
          <p:cNvPr id="5" name="Picture 2" descr="C:\Users\Abhay Upadhye\Documents\ASU\ABHAY\ASU's Documents\Abhay\mifa_logo\mifa logo_300.jpg"/>
          <p:cNvPicPr>
            <a:picLocks noChangeAspect="1" noChangeArrowheads="1"/>
          </p:cNvPicPr>
          <p:nvPr/>
        </p:nvPicPr>
        <p:blipFill>
          <a:blip r:embed="rId3" cstate="print"/>
          <a:srcRect/>
          <a:stretch>
            <a:fillRect/>
          </a:stretch>
        </p:blipFill>
        <p:spPr bwMode="auto">
          <a:xfrm>
            <a:off x="611560" y="317491"/>
            <a:ext cx="1022515" cy="80725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Energy Mask</a:t>
            </a:r>
            <a:endParaRPr lang="en-IN" sz="3200" dirty="0"/>
          </a:p>
        </p:txBody>
      </p:sp>
      <p:sp>
        <p:nvSpPr>
          <p:cNvPr id="3" name="Footer Placeholder 2"/>
          <p:cNvSpPr>
            <a:spLocks noGrp="1"/>
          </p:cNvSpPr>
          <p:nvPr>
            <p:ph type="ftr" sz="quarter" idx="11"/>
          </p:nvPr>
        </p:nvSpPr>
        <p:spPr/>
        <p:txBody>
          <a:bodyPr/>
          <a:lstStyle/>
          <a:p>
            <a:r>
              <a:rPr lang="en-IN" smtClean="0"/>
              <a:t>PMMAI – Tecknow Edge  - 7th June 2014</a:t>
            </a:r>
            <a:endParaRPr lang="en-IN"/>
          </a:p>
        </p:txBody>
      </p:sp>
      <p:pic>
        <p:nvPicPr>
          <p:cNvPr id="4" name="Picture 2" descr="C:\Users\Abhay Upadhye\Documents\ASU\ABHAY\ASU's Documents\Abhay\mifa_logo\mifa logo_300.jpg"/>
          <p:cNvPicPr>
            <a:picLocks noChangeAspect="1" noChangeArrowheads="1"/>
          </p:cNvPicPr>
          <p:nvPr/>
        </p:nvPicPr>
        <p:blipFill>
          <a:blip r:embed="rId2" cstate="print"/>
          <a:srcRect/>
          <a:stretch>
            <a:fillRect/>
          </a:stretch>
        </p:blipFill>
        <p:spPr bwMode="auto">
          <a:xfrm>
            <a:off x="611560" y="317491"/>
            <a:ext cx="1022515" cy="807253"/>
          </a:xfrm>
          <a:prstGeom prst="rect">
            <a:avLst/>
          </a:prstGeom>
          <a:noFill/>
        </p:spPr>
      </p:pic>
      <p:pic>
        <p:nvPicPr>
          <p:cNvPr id="47106" name="Picture 2" descr="\\Abhay_toshiba\Users\Public\to_ASU\Energy_mask.bmp"/>
          <p:cNvPicPr>
            <a:picLocks noChangeAspect="1" noChangeArrowheads="1"/>
          </p:cNvPicPr>
          <p:nvPr/>
        </p:nvPicPr>
        <p:blipFill>
          <a:blip r:embed="rId3" cstate="print"/>
          <a:srcRect/>
          <a:stretch>
            <a:fillRect/>
          </a:stretch>
        </p:blipFill>
        <p:spPr bwMode="auto">
          <a:xfrm>
            <a:off x="611560" y="1268760"/>
            <a:ext cx="8136904" cy="544160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srcRect/>
          <a:stretch>
            <a:fillRect/>
          </a:stretch>
        </p:blipFill>
        <p:spPr bwMode="auto">
          <a:xfrm>
            <a:off x="0" y="1628775"/>
            <a:ext cx="9135208" cy="3562350"/>
          </a:xfrm>
          <a:prstGeom prst="rect">
            <a:avLst/>
          </a:prstGeom>
          <a:noFill/>
          <a:ln w="9525">
            <a:noFill/>
            <a:miter lim="800000"/>
            <a:headEnd/>
            <a:tailEnd/>
          </a:ln>
          <a:effectLst/>
        </p:spPr>
      </p:pic>
      <p:sp>
        <p:nvSpPr>
          <p:cNvPr id="79875" name="Rectangle 3"/>
          <p:cNvSpPr>
            <a:spLocks noChangeArrowheads="1"/>
          </p:cNvSpPr>
          <p:nvPr/>
        </p:nvSpPr>
        <p:spPr bwMode="auto">
          <a:xfrm>
            <a:off x="131885" y="2746376"/>
            <a:ext cx="3385038" cy="1038225"/>
          </a:xfrm>
          <a:prstGeom prst="rect">
            <a:avLst/>
          </a:prstGeom>
          <a:noFill/>
          <a:ln w="9525">
            <a:noFill/>
            <a:miter lim="800000"/>
            <a:headEnd/>
            <a:tailEnd/>
          </a:ln>
          <a:effectLst/>
        </p:spPr>
        <p:txBody>
          <a:bodyPr anchor="ctr"/>
          <a:lstStyle/>
          <a:p>
            <a:r>
              <a:rPr lang="de-DE" sz="3000">
                <a:solidFill>
                  <a:srgbClr val="00CC00"/>
                </a:solidFill>
                <a:effectLst>
                  <a:outerShdw blurRad="38100" dist="38100" dir="2700000" algn="tl">
                    <a:srgbClr val="C0C0C0"/>
                  </a:outerShdw>
                </a:effectLst>
              </a:rPr>
              <a:t>KePlast ServiceNet</a:t>
            </a:r>
            <a:endParaRPr lang="de-AT" sz="3000">
              <a:solidFill>
                <a:srgbClr val="00CC00"/>
              </a:solidFill>
              <a:effectLst>
                <a:outerShdw blurRad="38100" dist="38100" dir="2700000" algn="tl">
                  <a:srgbClr val="C0C0C0"/>
                </a:outerShdw>
              </a:effectLst>
            </a:endParaRPr>
          </a:p>
        </p:txBody>
      </p:sp>
      <p:sp>
        <p:nvSpPr>
          <p:cNvPr id="79876" name="Text Box 4"/>
          <p:cNvSpPr txBox="1">
            <a:spLocks noChangeArrowheads="1"/>
          </p:cNvSpPr>
          <p:nvPr/>
        </p:nvSpPr>
        <p:spPr bwMode="auto">
          <a:xfrm>
            <a:off x="118697" y="4724401"/>
            <a:ext cx="4463562" cy="402291"/>
          </a:xfrm>
          <a:prstGeom prst="rect">
            <a:avLst/>
          </a:prstGeom>
          <a:noFill/>
          <a:ln w="12700" algn="ctr">
            <a:noFill/>
            <a:miter lim="800000"/>
            <a:headEnd/>
            <a:tailEnd/>
          </a:ln>
          <a:effectLst/>
        </p:spPr>
        <p:txBody>
          <a:bodyPr lIns="90000" tIns="46800" rIns="90000" bIns="46800">
            <a:spAutoFit/>
          </a:bodyPr>
          <a:lstStyle/>
          <a:p>
            <a:r>
              <a:rPr lang="de-AT" sz="2000">
                <a:solidFill>
                  <a:schemeClr val="bg2"/>
                </a:solidFill>
              </a:rPr>
              <a:t>Worldwide Remote Service</a:t>
            </a:r>
          </a:p>
        </p:txBody>
      </p:sp>
      <p:pic>
        <p:nvPicPr>
          <p:cNvPr id="5" name="Picture 2" descr="C:\Users\Abhay Upadhye\Documents\ASU\ABHAY\ASU's Documents\Abhay\mifa_logo\mifa logo_300.jpg"/>
          <p:cNvPicPr>
            <a:picLocks noChangeAspect="1" noChangeArrowheads="1"/>
          </p:cNvPicPr>
          <p:nvPr/>
        </p:nvPicPr>
        <p:blipFill>
          <a:blip r:embed="rId4" cstate="print"/>
          <a:srcRect/>
          <a:stretch>
            <a:fillRect/>
          </a:stretch>
        </p:blipFill>
        <p:spPr bwMode="auto">
          <a:xfrm>
            <a:off x="611560" y="317491"/>
            <a:ext cx="1296144" cy="1023182"/>
          </a:xfrm>
          <a:prstGeom prst="rect">
            <a:avLst/>
          </a:prstGeom>
          <a:noFill/>
        </p:spPr>
      </p:pic>
      <p:sp>
        <p:nvSpPr>
          <p:cNvPr id="6" name="Footer Placeholder 5"/>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40677" y="0"/>
            <a:ext cx="8685335" cy="1143000"/>
          </a:xfrm>
        </p:spPr>
        <p:txBody>
          <a:bodyPr>
            <a:normAutofit/>
          </a:bodyPr>
          <a:lstStyle/>
          <a:p>
            <a:r>
              <a:rPr lang="de-AT" sz="2000" dirty="0"/>
              <a:t>KePlast ServiceNet – In Seconds at the Machine</a:t>
            </a:r>
          </a:p>
        </p:txBody>
      </p:sp>
      <p:sp>
        <p:nvSpPr>
          <p:cNvPr id="110595" name="AutoShape 3" descr="2Q=="/>
          <p:cNvSpPr>
            <a:spLocks noChangeAspect="1" noChangeArrowheads="1"/>
          </p:cNvSpPr>
          <p:nvPr/>
        </p:nvSpPr>
        <p:spPr bwMode="auto">
          <a:xfrm>
            <a:off x="4267200" y="2379663"/>
            <a:ext cx="1406769" cy="1524000"/>
          </a:xfrm>
          <a:prstGeom prst="rect">
            <a:avLst/>
          </a:prstGeom>
          <a:noFill/>
        </p:spPr>
        <p:txBody>
          <a:bodyPr/>
          <a:lstStyle/>
          <a:p>
            <a:endParaRPr lang="en-IN"/>
          </a:p>
        </p:txBody>
      </p:sp>
      <p:sp>
        <p:nvSpPr>
          <p:cNvPr id="110596" name="AutoShape 4" descr="9k="/>
          <p:cNvSpPr>
            <a:spLocks noChangeAspect="1" noChangeArrowheads="1"/>
          </p:cNvSpPr>
          <p:nvPr/>
        </p:nvSpPr>
        <p:spPr bwMode="auto">
          <a:xfrm>
            <a:off x="4220308" y="3048000"/>
            <a:ext cx="703385" cy="762000"/>
          </a:xfrm>
          <a:prstGeom prst="rect">
            <a:avLst/>
          </a:prstGeom>
          <a:noFill/>
        </p:spPr>
        <p:txBody>
          <a:bodyPr/>
          <a:lstStyle/>
          <a:p>
            <a:endParaRPr lang="en-IN"/>
          </a:p>
        </p:txBody>
      </p:sp>
      <p:sp>
        <p:nvSpPr>
          <p:cNvPr id="110597" name="AutoShape 5" descr="9k="/>
          <p:cNvSpPr>
            <a:spLocks noChangeAspect="1" noChangeArrowheads="1"/>
          </p:cNvSpPr>
          <p:nvPr/>
        </p:nvSpPr>
        <p:spPr bwMode="auto">
          <a:xfrm>
            <a:off x="4220308" y="3048000"/>
            <a:ext cx="703385" cy="762000"/>
          </a:xfrm>
          <a:prstGeom prst="rect">
            <a:avLst/>
          </a:prstGeom>
          <a:noFill/>
        </p:spPr>
        <p:txBody>
          <a:bodyPr/>
          <a:lstStyle/>
          <a:p>
            <a:endParaRPr lang="en-IN"/>
          </a:p>
        </p:txBody>
      </p:sp>
      <p:sp>
        <p:nvSpPr>
          <p:cNvPr id="110598" name="AutoShape 6" descr="9k="/>
          <p:cNvSpPr>
            <a:spLocks noChangeAspect="1" noChangeArrowheads="1"/>
          </p:cNvSpPr>
          <p:nvPr/>
        </p:nvSpPr>
        <p:spPr bwMode="auto">
          <a:xfrm>
            <a:off x="4211516" y="3038475"/>
            <a:ext cx="720969" cy="781050"/>
          </a:xfrm>
          <a:prstGeom prst="rect">
            <a:avLst/>
          </a:prstGeom>
          <a:noFill/>
        </p:spPr>
        <p:txBody>
          <a:bodyPr/>
          <a:lstStyle/>
          <a:p>
            <a:endParaRPr lang="en-IN"/>
          </a:p>
        </p:txBody>
      </p:sp>
      <p:sp>
        <p:nvSpPr>
          <p:cNvPr id="110599" name="Text Box 7"/>
          <p:cNvSpPr txBox="1">
            <a:spLocks noChangeArrowheads="1"/>
          </p:cNvSpPr>
          <p:nvPr/>
        </p:nvSpPr>
        <p:spPr bwMode="auto">
          <a:xfrm>
            <a:off x="7961435" y="2852739"/>
            <a:ext cx="784510" cy="584775"/>
          </a:xfrm>
          <a:prstGeom prst="rect">
            <a:avLst/>
          </a:prstGeom>
          <a:noFill/>
          <a:ln w="9525">
            <a:noFill/>
            <a:miter lim="800000"/>
            <a:headEnd/>
            <a:tailEnd/>
          </a:ln>
          <a:effectLst/>
        </p:spPr>
        <p:txBody>
          <a:bodyPr wrap="none">
            <a:spAutoFit/>
          </a:bodyPr>
          <a:lstStyle/>
          <a:p>
            <a:r>
              <a:rPr lang="de-AT" sz="1600"/>
              <a:t>Service</a:t>
            </a:r>
            <a:br>
              <a:rPr lang="de-AT" sz="1600"/>
            </a:br>
            <a:r>
              <a:rPr lang="de-AT" sz="1600"/>
              <a:t>Center</a:t>
            </a:r>
          </a:p>
        </p:txBody>
      </p:sp>
      <p:sp>
        <p:nvSpPr>
          <p:cNvPr id="110600" name="AutoShape 8" descr="Z"/>
          <p:cNvSpPr>
            <a:spLocks noChangeAspect="1" noChangeArrowheads="1"/>
          </p:cNvSpPr>
          <p:nvPr/>
        </p:nvSpPr>
        <p:spPr bwMode="auto">
          <a:xfrm>
            <a:off x="4031274" y="2876550"/>
            <a:ext cx="1081454" cy="1104900"/>
          </a:xfrm>
          <a:prstGeom prst="rect">
            <a:avLst/>
          </a:prstGeom>
          <a:noFill/>
        </p:spPr>
        <p:txBody>
          <a:bodyPr/>
          <a:lstStyle/>
          <a:p>
            <a:endParaRPr lang="en-IN"/>
          </a:p>
        </p:txBody>
      </p:sp>
      <p:sp>
        <p:nvSpPr>
          <p:cNvPr id="110601" name="AutoShape 9" descr="Z"/>
          <p:cNvSpPr>
            <a:spLocks noChangeAspect="1" noChangeArrowheads="1"/>
          </p:cNvSpPr>
          <p:nvPr/>
        </p:nvSpPr>
        <p:spPr bwMode="auto">
          <a:xfrm>
            <a:off x="4185139" y="2905125"/>
            <a:ext cx="773723" cy="1047750"/>
          </a:xfrm>
          <a:prstGeom prst="rect">
            <a:avLst/>
          </a:prstGeom>
          <a:noFill/>
        </p:spPr>
        <p:txBody>
          <a:bodyPr/>
          <a:lstStyle/>
          <a:p>
            <a:endParaRPr lang="en-IN"/>
          </a:p>
        </p:txBody>
      </p:sp>
      <p:sp>
        <p:nvSpPr>
          <p:cNvPr id="110602" name="AutoShape 10" descr="Z"/>
          <p:cNvSpPr>
            <a:spLocks noChangeAspect="1" noChangeArrowheads="1"/>
          </p:cNvSpPr>
          <p:nvPr/>
        </p:nvSpPr>
        <p:spPr bwMode="auto">
          <a:xfrm>
            <a:off x="3323493" y="2581275"/>
            <a:ext cx="2497015" cy="1695450"/>
          </a:xfrm>
          <a:prstGeom prst="rect">
            <a:avLst/>
          </a:prstGeom>
          <a:noFill/>
        </p:spPr>
        <p:txBody>
          <a:bodyPr/>
          <a:lstStyle/>
          <a:p>
            <a:endParaRPr lang="en-IN"/>
          </a:p>
        </p:txBody>
      </p:sp>
      <p:grpSp>
        <p:nvGrpSpPr>
          <p:cNvPr id="2" name="Group 11"/>
          <p:cNvGrpSpPr>
            <a:grpSpLocks/>
          </p:cNvGrpSpPr>
          <p:nvPr/>
        </p:nvGrpSpPr>
        <p:grpSpPr bwMode="auto">
          <a:xfrm>
            <a:off x="849924" y="1268414"/>
            <a:ext cx="6780335" cy="1868487"/>
            <a:chOff x="580" y="799"/>
            <a:chExt cx="4627" cy="1177"/>
          </a:xfrm>
        </p:grpSpPr>
        <p:pic>
          <p:nvPicPr>
            <p:cNvPr id="110604" name="Picture 12"/>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580" y="981"/>
              <a:ext cx="1134" cy="502"/>
            </a:xfrm>
            <a:prstGeom prst="rect">
              <a:avLst/>
            </a:prstGeom>
            <a:noFill/>
          </p:spPr>
        </p:pic>
        <p:grpSp>
          <p:nvGrpSpPr>
            <p:cNvPr id="3" name="Group 13"/>
            <p:cNvGrpSpPr>
              <a:grpSpLocks/>
            </p:cNvGrpSpPr>
            <p:nvPr/>
          </p:nvGrpSpPr>
          <p:grpSpPr bwMode="auto">
            <a:xfrm>
              <a:off x="1173" y="799"/>
              <a:ext cx="4034" cy="1177"/>
              <a:chOff x="1173" y="799"/>
              <a:chExt cx="4034" cy="1177"/>
            </a:xfrm>
          </p:grpSpPr>
          <p:grpSp>
            <p:nvGrpSpPr>
              <p:cNvPr id="4" name="Group 14"/>
              <p:cNvGrpSpPr>
                <a:grpSpLocks/>
              </p:cNvGrpSpPr>
              <p:nvPr/>
            </p:nvGrpSpPr>
            <p:grpSpPr bwMode="auto">
              <a:xfrm>
                <a:off x="1173" y="799"/>
                <a:ext cx="4034" cy="1177"/>
                <a:chOff x="1173" y="799"/>
                <a:chExt cx="4034" cy="1177"/>
              </a:xfrm>
            </p:grpSpPr>
            <p:sp>
              <p:nvSpPr>
                <p:cNvPr id="110607" name="AutoShape 15"/>
                <p:cNvSpPr>
                  <a:spLocks noChangeArrowheads="1"/>
                </p:cNvSpPr>
                <p:nvPr/>
              </p:nvSpPr>
              <p:spPr bwMode="auto">
                <a:xfrm rot="10661982">
                  <a:off x="1173" y="980"/>
                  <a:ext cx="3993" cy="996"/>
                </a:xfrm>
                <a:custGeom>
                  <a:avLst/>
                  <a:gdLst>
                    <a:gd name="G0" fmla="+- 7118 0 0"/>
                    <a:gd name="G1" fmla="+- 11549959 0 0"/>
                    <a:gd name="G2" fmla="+- 0 0 11549959"/>
                    <a:gd name="T0" fmla="*/ 0 256 1"/>
                    <a:gd name="T1" fmla="*/ 180 256 1"/>
                    <a:gd name="G3" fmla="+- 11549959 T0 T1"/>
                    <a:gd name="T2" fmla="*/ 0 256 1"/>
                    <a:gd name="T3" fmla="*/ 90 256 1"/>
                    <a:gd name="G4" fmla="+- 11549959 T2 T3"/>
                    <a:gd name="G5" fmla="*/ G4 2 1"/>
                    <a:gd name="T4" fmla="*/ 90 256 1"/>
                    <a:gd name="T5" fmla="*/ 0 256 1"/>
                    <a:gd name="G6" fmla="+- 11549959 T4 T5"/>
                    <a:gd name="G7" fmla="*/ G6 2 1"/>
                    <a:gd name="G8" fmla="abs 1154995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18"/>
                    <a:gd name="G18" fmla="*/ 7118 1 2"/>
                    <a:gd name="G19" fmla="+- G18 5400 0"/>
                    <a:gd name="G20" fmla="cos G19 11549959"/>
                    <a:gd name="G21" fmla="sin G19 11549959"/>
                    <a:gd name="G22" fmla="+- G20 10800 0"/>
                    <a:gd name="G23" fmla="+- G21 10800 0"/>
                    <a:gd name="G24" fmla="+- 10800 0 G20"/>
                    <a:gd name="G25" fmla="+- 7118 10800 0"/>
                    <a:gd name="G26" fmla="?: G9 G17 G25"/>
                    <a:gd name="G27" fmla="?: G9 0 21600"/>
                    <a:gd name="G28" fmla="cos 10800 11549959"/>
                    <a:gd name="G29" fmla="sin 10800 11549959"/>
                    <a:gd name="G30" fmla="sin 7118 11549959"/>
                    <a:gd name="G31" fmla="+- G28 10800 0"/>
                    <a:gd name="G32" fmla="+- G29 10800 0"/>
                    <a:gd name="G33" fmla="+- G30 10800 0"/>
                    <a:gd name="G34" fmla="?: G4 0 G31"/>
                    <a:gd name="G35" fmla="?: 11549959 G34 0"/>
                    <a:gd name="G36" fmla="?: G6 G35 G31"/>
                    <a:gd name="G37" fmla="+- 21600 0 G36"/>
                    <a:gd name="G38" fmla="?: G4 0 G33"/>
                    <a:gd name="G39" fmla="?: 11549959 G38 G32"/>
                    <a:gd name="G40" fmla="?: G6 G39 0"/>
                    <a:gd name="G41" fmla="?: G4 G32 21600"/>
                    <a:gd name="G42" fmla="?: G6 G41 G33"/>
                    <a:gd name="T12" fmla="*/ 10800 w 21600"/>
                    <a:gd name="T13" fmla="*/ 0 h 21600"/>
                    <a:gd name="T14" fmla="*/ 1860 w 21600"/>
                    <a:gd name="T15" fmla="*/ 11387 h 21600"/>
                    <a:gd name="T16" fmla="*/ 10800 w 21600"/>
                    <a:gd name="T17" fmla="*/ 3682 h 21600"/>
                    <a:gd name="T18" fmla="*/ 19740 w 21600"/>
                    <a:gd name="T19" fmla="*/ 1138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697" y="11266"/>
                      </a:moveTo>
                      <a:cubicBezTo>
                        <a:pt x="3687" y="11111"/>
                        <a:pt x="3682" y="10955"/>
                        <a:pt x="3682" y="10800"/>
                      </a:cubicBezTo>
                      <a:cubicBezTo>
                        <a:pt x="3682" y="6868"/>
                        <a:pt x="6868" y="3682"/>
                        <a:pt x="10800" y="3682"/>
                      </a:cubicBezTo>
                      <a:cubicBezTo>
                        <a:pt x="14731" y="3682"/>
                        <a:pt x="17918" y="6868"/>
                        <a:pt x="17918" y="10800"/>
                      </a:cubicBezTo>
                      <a:cubicBezTo>
                        <a:pt x="17918" y="10955"/>
                        <a:pt x="17912" y="11111"/>
                        <a:pt x="17902" y="11266"/>
                      </a:cubicBezTo>
                      <a:lnTo>
                        <a:pt x="21576" y="11508"/>
                      </a:lnTo>
                      <a:cubicBezTo>
                        <a:pt x="21592" y="11272"/>
                        <a:pt x="21600" y="11036"/>
                        <a:pt x="21600" y="10800"/>
                      </a:cubicBezTo>
                      <a:cubicBezTo>
                        <a:pt x="21600" y="4835"/>
                        <a:pt x="16764" y="0"/>
                        <a:pt x="10800" y="0"/>
                      </a:cubicBezTo>
                      <a:cubicBezTo>
                        <a:pt x="4835" y="0"/>
                        <a:pt x="0" y="4835"/>
                        <a:pt x="0" y="10800"/>
                      </a:cubicBezTo>
                      <a:cubicBezTo>
                        <a:pt x="-1" y="11036"/>
                        <a:pt x="7" y="11272"/>
                        <a:pt x="23" y="11508"/>
                      </a:cubicBezTo>
                      <a:close/>
                    </a:path>
                  </a:pathLst>
                </a:custGeom>
                <a:solidFill>
                  <a:srgbClr val="EAEAEA"/>
                </a:solidFill>
                <a:ln w="9525">
                  <a:noFill/>
                  <a:miter lim="800000"/>
                  <a:headEnd/>
                  <a:tailEnd/>
                </a:ln>
                <a:effectLst/>
              </p:spPr>
              <p:txBody>
                <a:bodyPr wrap="none" anchor="ctr"/>
                <a:lstStyle/>
                <a:p>
                  <a:endParaRPr lang="en-IN"/>
                </a:p>
              </p:txBody>
            </p:sp>
            <p:pic>
              <p:nvPicPr>
                <p:cNvPr id="110608" name="Picture 16" descr="ANd9GcTy6-xMpTxVad1rJ15akulPy_Vr1dg8InRRQBi2B43SRI7bhaGEiQ"/>
                <p:cNvPicPr>
                  <a:picLocks noChangeAspect="1" noChangeArrowheads="1"/>
                </p:cNvPicPr>
                <p:nvPr/>
              </p:nvPicPr>
              <p:blipFill>
                <a:blip r:embed="rId6" cstate="print">
                  <a:clrChange>
                    <a:clrFrom>
                      <a:srgbClr val="FFFFFF"/>
                    </a:clrFrom>
                    <a:clrTo>
                      <a:srgbClr val="FFFFFF">
                        <a:alpha val="0"/>
                      </a:srgbClr>
                    </a:clrTo>
                  </a:clrChange>
                </a:blip>
                <a:srcRect l="26889" t="13408" r="29407" b="12666"/>
                <a:stretch>
                  <a:fillRect/>
                </a:stretch>
              </p:blipFill>
              <p:spPr bwMode="auto">
                <a:xfrm rot="38289338">
                  <a:off x="2461" y="1504"/>
                  <a:ext cx="251" cy="566"/>
                </a:xfrm>
                <a:prstGeom prst="rect">
                  <a:avLst/>
                </a:prstGeom>
                <a:noFill/>
              </p:spPr>
            </p:pic>
            <p:pic>
              <p:nvPicPr>
                <p:cNvPr id="110609" name="Picture 17" descr="Overview_V1"/>
                <p:cNvPicPr>
                  <a:picLocks noChangeAspect="1" noChangeArrowheads="1"/>
                </p:cNvPicPr>
                <p:nvPr/>
              </p:nvPicPr>
              <p:blipFill>
                <a:blip r:embed="rId7" cstate="print"/>
                <a:srcRect/>
                <a:stretch>
                  <a:fillRect/>
                </a:stretch>
              </p:blipFill>
              <p:spPr bwMode="auto">
                <a:xfrm>
                  <a:off x="4254" y="1026"/>
                  <a:ext cx="953" cy="711"/>
                </a:xfrm>
                <a:prstGeom prst="rect">
                  <a:avLst/>
                </a:prstGeom>
                <a:noFill/>
              </p:spPr>
            </p:pic>
            <p:sp>
              <p:nvSpPr>
                <p:cNvPr id="110610" name="Line 18"/>
                <p:cNvSpPr>
                  <a:spLocks noChangeShapeType="1"/>
                </p:cNvSpPr>
                <p:nvPr/>
              </p:nvSpPr>
              <p:spPr bwMode="auto">
                <a:xfrm>
                  <a:off x="1532" y="1344"/>
                  <a:ext cx="273" cy="0"/>
                </a:xfrm>
                <a:prstGeom prst="line">
                  <a:avLst/>
                </a:prstGeom>
                <a:noFill/>
                <a:ln w="25400">
                  <a:solidFill>
                    <a:schemeClr val="tx1"/>
                  </a:solidFill>
                  <a:round/>
                  <a:headEnd/>
                  <a:tailEnd/>
                </a:ln>
                <a:effectLst/>
              </p:spPr>
              <p:txBody>
                <a:bodyPr/>
                <a:lstStyle/>
                <a:p>
                  <a:endParaRPr lang="en-IN"/>
                </a:p>
              </p:txBody>
            </p:sp>
            <p:sp>
              <p:nvSpPr>
                <p:cNvPr id="110611" name="Text Box 19"/>
                <p:cNvSpPr txBox="1">
                  <a:spLocks noChangeArrowheads="1"/>
                </p:cNvSpPr>
                <p:nvPr/>
              </p:nvSpPr>
              <p:spPr bwMode="auto">
                <a:xfrm>
                  <a:off x="4345" y="799"/>
                  <a:ext cx="783" cy="192"/>
                </a:xfrm>
                <a:prstGeom prst="rect">
                  <a:avLst/>
                </a:prstGeom>
                <a:noFill/>
                <a:ln w="9525">
                  <a:noFill/>
                  <a:miter lim="800000"/>
                  <a:headEnd/>
                  <a:tailEnd/>
                </a:ln>
                <a:effectLst/>
              </p:spPr>
              <p:txBody>
                <a:bodyPr>
                  <a:spAutoFit/>
                </a:bodyPr>
                <a:lstStyle/>
                <a:p>
                  <a:r>
                    <a:rPr lang="de-AT" sz="1400"/>
                    <a:t>Remote HMI</a:t>
                  </a:r>
                </a:p>
              </p:txBody>
            </p:sp>
            <p:sp>
              <p:nvSpPr>
                <p:cNvPr id="110612" name="Text Box 20"/>
                <p:cNvSpPr txBox="1">
                  <a:spLocks noChangeArrowheads="1"/>
                </p:cNvSpPr>
                <p:nvPr/>
              </p:nvSpPr>
              <p:spPr bwMode="auto">
                <a:xfrm>
                  <a:off x="2398" y="1253"/>
                  <a:ext cx="338" cy="330"/>
                </a:xfrm>
                <a:prstGeom prst="rect">
                  <a:avLst/>
                </a:prstGeom>
                <a:noFill/>
                <a:ln w="9525">
                  <a:noFill/>
                  <a:miter lim="800000"/>
                  <a:headEnd/>
                  <a:tailEnd/>
                </a:ln>
                <a:effectLst/>
              </p:spPr>
              <p:txBody>
                <a:bodyPr wrap="none">
                  <a:spAutoFit/>
                </a:bodyPr>
                <a:lstStyle/>
                <a:p>
                  <a:pPr algn="ctr"/>
                  <a:r>
                    <a:rPr lang="de-AT" sz="1400"/>
                    <a:t>3G </a:t>
                  </a:r>
                  <a:br>
                    <a:rPr lang="de-AT" sz="1400"/>
                  </a:br>
                  <a:r>
                    <a:rPr lang="de-AT" sz="1400"/>
                    <a:t>com</a:t>
                  </a:r>
                </a:p>
              </p:txBody>
            </p:sp>
          </p:grpSp>
          <p:grpSp>
            <p:nvGrpSpPr>
              <p:cNvPr id="5" name="Group 21"/>
              <p:cNvGrpSpPr>
                <a:grpSpLocks/>
              </p:cNvGrpSpPr>
              <p:nvPr/>
            </p:nvGrpSpPr>
            <p:grpSpPr bwMode="auto">
              <a:xfrm>
                <a:off x="1805" y="1525"/>
                <a:ext cx="2359" cy="413"/>
                <a:chOff x="1805" y="1525"/>
                <a:chExt cx="2359" cy="413"/>
              </a:xfrm>
            </p:grpSpPr>
            <p:pic>
              <p:nvPicPr>
                <p:cNvPr id="110614" name="Picture 22" descr="ANd9GcRNOBAHeCMRRP_5V8v6Sr6ZFhINbFEPjkb_8McW7XJjf8wC8QuNqw"/>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05" y="1525"/>
                  <a:ext cx="408" cy="367"/>
                </a:xfrm>
                <a:prstGeom prst="rect">
                  <a:avLst/>
                </a:prstGeom>
                <a:noFill/>
              </p:spPr>
            </p:pic>
            <p:pic>
              <p:nvPicPr>
                <p:cNvPr id="110615" name="Picture 23" descr="ANd9GcRNOBAHeCMRRP_5V8v6Sr6ZFhINbFEPjkb_8McW7XJjf8wC8QuNqw"/>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755" y="1570"/>
                  <a:ext cx="409" cy="368"/>
                </a:xfrm>
                <a:prstGeom prst="rect">
                  <a:avLst/>
                </a:prstGeom>
                <a:noFill/>
              </p:spPr>
            </p:pic>
          </p:grpSp>
        </p:grpSp>
        <p:pic>
          <p:nvPicPr>
            <p:cNvPr id="110616" name="Picture 24"/>
            <p:cNvPicPr>
              <a:picLocks noChangeAspect="1" noChangeArrowheads="1"/>
            </p:cNvPicPr>
            <p:nvPr/>
          </p:nvPicPr>
          <p:blipFill>
            <a:blip r:embed="rId9" cstate="print"/>
            <a:srcRect/>
            <a:stretch>
              <a:fillRect/>
            </a:stretch>
          </p:blipFill>
          <p:spPr bwMode="auto">
            <a:xfrm>
              <a:off x="1850" y="1117"/>
              <a:ext cx="219" cy="335"/>
            </a:xfrm>
            <a:prstGeom prst="rect">
              <a:avLst/>
            </a:prstGeom>
            <a:noFill/>
            <a:ln w="9525">
              <a:noFill/>
              <a:miter lim="800000"/>
              <a:headEnd/>
              <a:tailEnd/>
            </a:ln>
            <a:effectLst/>
          </p:spPr>
        </p:pic>
      </p:grpSp>
      <p:grpSp>
        <p:nvGrpSpPr>
          <p:cNvPr id="6" name="Group 25"/>
          <p:cNvGrpSpPr>
            <a:grpSpLocks/>
          </p:cNvGrpSpPr>
          <p:nvPr/>
        </p:nvGrpSpPr>
        <p:grpSpPr bwMode="auto">
          <a:xfrm>
            <a:off x="1581151" y="3500437"/>
            <a:ext cx="7045569" cy="2251074"/>
            <a:chOff x="1079" y="2205"/>
            <a:chExt cx="4808" cy="1418"/>
          </a:xfrm>
        </p:grpSpPr>
        <p:grpSp>
          <p:nvGrpSpPr>
            <p:cNvPr id="7" name="Group 26"/>
            <p:cNvGrpSpPr>
              <a:grpSpLocks/>
            </p:cNvGrpSpPr>
            <p:nvPr/>
          </p:nvGrpSpPr>
          <p:grpSpPr bwMode="auto">
            <a:xfrm>
              <a:off x="1079" y="2205"/>
              <a:ext cx="4808" cy="1418"/>
              <a:chOff x="1079" y="2205"/>
              <a:chExt cx="4808" cy="1418"/>
            </a:xfrm>
          </p:grpSpPr>
          <p:pic>
            <p:nvPicPr>
              <p:cNvPr id="110619" name="Picture 2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070" y="2659"/>
                <a:ext cx="480" cy="480"/>
              </a:xfrm>
              <a:prstGeom prst="rect">
                <a:avLst/>
              </a:prstGeom>
              <a:noFill/>
              <a:ln w="9525">
                <a:noFill/>
                <a:miter lim="800000"/>
                <a:headEnd/>
                <a:tailEnd/>
              </a:ln>
              <a:effectLst/>
            </p:spPr>
          </p:pic>
          <p:sp>
            <p:nvSpPr>
              <p:cNvPr id="110620" name="AutoShape 28"/>
              <p:cNvSpPr>
                <a:spLocks noChangeArrowheads="1"/>
              </p:cNvSpPr>
              <p:nvPr/>
            </p:nvSpPr>
            <p:spPr bwMode="auto">
              <a:xfrm>
                <a:off x="1079" y="2205"/>
                <a:ext cx="3993" cy="1178"/>
              </a:xfrm>
              <a:custGeom>
                <a:avLst/>
                <a:gdLst>
                  <a:gd name="G0" fmla="+- 7118 0 0"/>
                  <a:gd name="G1" fmla="+- 11549959 0 0"/>
                  <a:gd name="G2" fmla="+- 0 0 11549959"/>
                  <a:gd name="T0" fmla="*/ 0 256 1"/>
                  <a:gd name="T1" fmla="*/ 180 256 1"/>
                  <a:gd name="G3" fmla="+- 11549959 T0 T1"/>
                  <a:gd name="T2" fmla="*/ 0 256 1"/>
                  <a:gd name="T3" fmla="*/ 90 256 1"/>
                  <a:gd name="G4" fmla="+- 11549959 T2 T3"/>
                  <a:gd name="G5" fmla="*/ G4 2 1"/>
                  <a:gd name="T4" fmla="*/ 90 256 1"/>
                  <a:gd name="T5" fmla="*/ 0 256 1"/>
                  <a:gd name="G6" fmla="+- 11549959 T4 T5"/>
                  <a:gd name="G7" fmla="*/ G6 2 1"/>
                  <a:gd name="G8" fmla="abs 1154995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18"/>
                  <a:gd name="G18" fmla="*/ 7118 1 2"/>
                  <a:gd name="G19" fmla="+- G18 5400 0"/>
                  <a:gd name="G20" fmla="cos G19 11549959"/>
                  <a:gd name="G21" fmla="sin G19 11549959"/>
                  <a:gd name="G22" fmla="+- G20 10800 0"/>
                  <a:gd name="G23" fmla="+- G21 10800 0"/>
                  <a:gd name="G24" fmla="+- 10800 0 G20"/>
                  <a:gd name="G25" fmla="+- 7118 10800 0"/>
                  <a:gd name="G26" fmla="?: G9 G17 G25"/>
                  <a:gd name="G27" fmla="?: G9 0 21600"/>
                  <a:gd name="G28" fmla="cos 10800 11549959"/>
                  <a:gd name="G29" fmla="sin 10800 11549959"/>
                  <a:gd name="G30" fmla="sin 7118 11549959"/>
                  <a:gd name="G31" fmla="+- G28 10800 0"/>
                  <a:gd name="G32" fmla="+- G29 10800 0"/>
                  <a:gd name="G33" fmla="+- G30 10800 0"/>
                  <a:gd name="G34" fmla="?: G4 0 G31"/>
                  <a:gd name="G35" fmla="?: 11549959 G34 0"/>
                  <a:gd name="G36" fmla="?: G6 G35 G31"/>
                  <a:gd name="G37" fmla="+- 21600 0 G36"/>
                  <a:gd name="G38" fmla="?: G4 0 G33"/>
                  <a:gd name="G39" fmla="?: 11549959 G38 G32"/>
                  <a:gd name="G40" fmla="?: G6 G39 0"/>
                  <a:gd name="G41" fmla="?: G4 G32 21600"/>
                  <a:gd name="G42" fmla="?: G6 G41 G33"/>
                  <a:gd name="T12" fmla="*/ 10800 w 21600"/>
                  <a:gd name="T13" fmla="*/ 0 h 21600"/>
                  <a:gd name="T14" fmla="*/ 1860 w 21600"/>
                  <a:gd name="T15" fmla="*/ 11387 h 21600"/>
                  <a:gd name="T16" fmla="*/ 10800 w 21600"/>
                  <a:gd name="T17" fmla="*/ 3682 h 21600"/>
                  <a:gd name="T18" fmla="*/ 19740 w 21600"/>
                  <a:gd name="T19" fmla="*/ 1138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697" y="11266"/>
                    </a:moveTo>
                    <a:cubicBezTo>
                      <a:pt x="3687" y="11111"/>
                      <a:pt x="3682" y="10955"/>
                      <a:pt x="3682" y="10800"/>
                    </a:cubicBezTo>
                    <a:cubicBezTo>
                      <a:pt x="3682" y="6868"/>
                      <a:pt x="6868" y="3682"/>
                      <a:pt x="10800" y="3682"/>
                    </a:cubicBezTo>
                    <a:cubicBezTo>
                      <a:pt x="14731" y="3682"/>
                      <a:pt x="17918" y="6868"/>
                      <a:pt x="17918" y="10800"/>
                    </a:cubicBezTo>
                    <a:cubicBezTo>
                      <a:pt x="17918" y="10955"/>
                      <a:pt x="17912" y="11111"/>
                      <a:pt x="17902" y="11266"/>
                    </a:cubicBezTo>
                    <a:lnTo>
                      <a:pt x="21576" y="11508"/>
                    </a:lnTo>
                    <a:cubicBezTo>
                      <a:pt x="21592" y="11272"/>
                      <a:pt x="21600" y="11036"/>
                      <a:pt x="21600" y="10800"/>
                    </a:cubicBezTo>
                    <a:cubicBezTo>
                      <a:pt x="21600" y="4835"/>
                      <a:pt x="16764" y="0"/>
                      <a:pt x="10800" y="0"/>
                    </a:cubicBezTo>
                    <a:cubicBezTo>
                      <a:pt x="4835" y="0"/>
                      <a:pt x="0" y="4835"/>
                      <a:pt x="0" y="10800"/>
                    </a:cubicBezTo>
                    <a:cubicBezTo>
                      <a:pt x="-1" y="11036"/>
                      <a:pt x="7" y="11272"/>
                      <a:pt x="23" y="11508"/>
                    </a:cubicBezTo>
                    <a:close/>
                  </a:path>
                </a:pathLst>
              </a:custGeom>
              <a:solidFill>
                <a:srgbClr val="EAEAEA"/>
              </a:solidFill>
              <a:ln w="9525">
                <a:noFill/>
                <a:miter lim="800000"/>
                <a:headEnd/>
                <a:tailEnd/>
              </a:ln>
              <a:effectLst/>
            </p:spPr>
            <p:txBody>
              <a:bodyPr wrap="none" anchor="ctr"/>
              <a:lstStyle/>
              <a:p>
                <a:endParaRPr lang="en-IN"/>
              </a:p>
            </p:txBody>
          </p:sp>
          <p:pic>
            <p:nvPicPr>
              <p:cNvPr id="110621" name="Picture 29" descr="ANd9GcT9lGHyEox-d0S59oRb68zvJPuaJXw62alR7GDpYLZ7WN7gyY_CDQ"/>
              <p:cNvPicPr>
                <a:picLocks noChangeAspect="1" noChangeArrowheads="1"/>
              </p:cNvPicPr>
              <p:nvPr/>
            </p:nvPicPr>
            <p:blipFill>
              <a:blip r:embed="rId11" cstate="print">
                <a:clrChange>
                  <a:clrFrom>
                    <a:srgbClr val="FFFFFF"/>
                  </a:clrFrom>
                  <a:clrTo>
                    <a:srgbClr val="FFFFFF">
                      <a:alpha val="0"/>
                    </a:srgbClr>
                  </a:clrTo>
                </a:clrChange>
              </a:blip>
              <a:srcRect t="18036" b="27455"/>
              <a:stretch>
                <a:fillRect/>
              </a:stretch>
            </p:blipFill>
            <p:spPr bwMode="auto">
              <a:xfrm>
                <a:off x="1532" y="2750"/>
                <a:ext cx="499" cy="272"/>
              </a:xfrm>
              <a:prstGeom prst="rect">
                <a:avLst/>
              </a:prstGeom>
              <a:noFill/>
            </p:spPr>
          </p:pic>
          <p:pic>
            <p:nvPicPr>
              <p:cNvPr id="110622" name="Picture 30" descr="ANd9GcTy6-xMpTxVad1rJ15akulPy_Vr1dg8InRRQBi2B43SRI7bhaGEiQ"/>
              <p:cNvPicPr>
                <a:picLocks noChangeAspect="1" noChangeArrowheads="1"/>
              </p:cNvPicPr>
              <p:nvPr/>
            </p:nvPicPr>
            <p:blipFill>
              <a:blip r:embed="rId6" cstate="print">
                <a:clrChange>
                  <a:clrFrom>
                    <a:srgbClr val="FFFFFF"/>
                  </a:clrFrom>
                  <a:clrTo>
                    <a:srgbClr val="FFFFFF">
                      <a:alpha val="0"/>
                    </a:srgbClr>
                  </a:clrTo>
                </a:clrChange>
              </a:blip>
              <a:srcRect l="26889" t="13408" r="29407" b="12666"/>
              <a:stretch>
                <a:fillRect/>
              </a:stretch>
            </p:blipFill>
            <p:spPr bwMode="auto">
              <a:xfrm rot="2876795">
                <a:off x="2415" y="2048"/>
                <a:ext cx="251" cy="566"/>
              </a:xfrm>
              <a:prstGeom prst="rect">
                <a:avLst/>
              </a:prstGeom>
              <a:noFill/>
            </p:spPr>
          </p:pic>
          <p:sp>
            <p:nvSpPr>
              <p:cNvPr id="110623" name="Text Box 31"/>
              <p:cNvSpPr txBox="1">
                <a:spLocks noChangeArrowheads="1"/>
              </p:cNvSpPr>
              <p:nvPr/>
            </p:nvSpPr>
            <p:spPr bwMode="auto">
              <a:xfrm>
                <a:off x="2802" y="3022"/>
                <a:ext cx="1043" cy="601"/>
              </a:xfrm>
              <a:prstGeom prst="rect">
                <a:avLst/>
              </a:prstGeom>
              <a:noFill/>
              <a:ln w="9525">
                <a:noFill/>
                <a:miter lim="800000"/>
                <a:headEnd/>
                <a:tailEnd/>
              </a:ln>
              <a:effectLst/>
            </p:spPr>
            <p:txBody>
              <a:bodyPr>
                <a:spAutoFit/>
              </a:bodyPr>
              <a:lstStyle/>
              <a:p>
                <a:r>
                  <a:rPr lang="de-AT" sz="1400"/>
                  <a:t>Audio / Video communication</a:t>
                </a:r>
              </a:p>
              <a:p>
                <a:r>
                  <a:rPr lang="de-AT" sz="1400"/>
                  <a:t>Online chat</a:t>
                </a:r>
                <a:br>
                  <a:rPr lang="de-AT" sz="1400"/>
                </a:br>
                <a:r>
                  <a:rPr lang="de-AT" sz="1400"/>
                  <a:t>Screen transfer</a:t>
                </a:r>
              </a:p>
            </p:txBody>
          </p:sp>
          <p:sp>
            <p:nvSpPr>
              <p:cNvPr id="110624" name="Text Box 32"/>
              <p:cNvSpPr txBox="1">
                <a:spLocks noChangeArrowheads="1"/>
              </p:cNvSpPr>
              <p:nvPr/>
            </p:nvSpPr>
            <p:spPr bwMode="auto">
              <a:xfrm>
                <a:off x="2444" y="2478"/>
                <a:ext cx="338" cy="330"/>
              </a:xfrm>
              <a:prstGeom prst="rect">
                <a:avLst/>
              </a:prstGeom>
              <a:noFill/>
              <a:ln w="9525">
                <a:noFill/>
                <a:miter lim="800000"/>
                <a:headEnd/>
                <a:tailEnd/>
              </a:ln>
              <a:effectLst/>
            </p:spPr>
            <p:txBody>
              <a:bodyPr wrap="none">
                <a:spAutoFit/>
              </a:bodyPr>
              <a:lstStyle/>
              <a:p>
                <a:pPr algn="ctr"/>
                <a:r>
                  <a:rPr lang="de-AT" sz="1400"/>
                  <a:t>3G </a:t>
                </a:r>
                <a:br>
                  <a:rPr lang="de-AT" sz="1400"/>
                </a:br>
                <a:r>
                  <a:rPr lang="de-AT" sz="1400"/>
                  <a:t>com</a:t>
                </a:r>
              </a:p>
            </p:txBody>
          </p:sp>
          <p:sp>
            <p:nvSpPr>
              <p:cNvPr id="110625" name="Text Box 33"/>
              <p:cNvSpPr txBox="1">
                <a:spLocks noChangeArrowheads="1"/>
              </p:cNvSpPr>
              <p:nvPr/>
            </p:nvSpPr>
            <p:spPr bwMode="auto">
              <a:xfrm>
                <a:off x="5194" y="3096"/>
                <a:ext cx="693" cy="250"/>
              </a:xfrm>
              <a:prstGeom prst="rect">
                <a:avLst/>
              </a:prstGeom>
              <a:noFill/>
              <a:ln w="9525">
                <a:noFill/>
                <a:miter lim="800000"/>
                <a:headEnd/>
                <a:tailEnd/>
              </a:ln>
              <a:effectLst/>
            </p:spPr>
            <p:txBody>
              <a:bodyPr>
                <a:spAutoFit/>
              </a:bodyPr>
              <a:lstStyle/>
              <a:p>
                <a:r>
                  <a:rPr lang="de-AT" sz="1000"/>
                  <a:t>Service history server</a:t>
                </a:r>
              </a:p>
            </p:txBody>
          </p:sp>
          <p:pic>
            <p:nvPicPr>
              <p:cNvPr id="110626" name="Picture 34" descr="ANd9GcT9lGHyEox-d0S59oRb68zvJPuaJXw62alR7GDpYLZ7WN7gyY_CDQ"/>
              <p:cNvPicPr>
                <a:picLocks noChangeAspect="1" noChangeArrowheads="1"/>
              </p:cNvPicPr>
              <p:nvPr/>
            </p:nvPicPr>
            <p:blipFill>
              <a:blip r:embed="rId11" cstate="print">
                <a:clrChange>
                  <a:clrFrom>
                    <a:srgbClr val="FFFFFF"/>
                  </a:clrFrom>
                  <a:clrTo>
                    <a:srgbClr val="FFFFFF">
                      <a:alpha val="0"/>
                    </a:srgbClr>
                  </a:clrTo>
                </a:clrChange>
              </a:blip>
              <a:srcRect t="18036" b="27455"/>
              <a:stretch>
                <a:fillRect/>
              </a:stretch>
            </p:blipFill>
            <p:spPr bwMode="auto">
              <a:xfrm>
                <a:off x="4073" y="2976"/>
                <a:ext cx="499" cy="272"/>
              </a:xfrm>
              <a:prstGeom prst="rect">
                <a:avLst/>
              </a:prstGeom>
              <a:noFill/>
            </p:spPr>
          </p:pic>
        </p:grpSp>
        <p:grpSp>
          <p:nvGrpSpPr>
            <p:cNvPr id="8" name="Group 35"/>
            <p:cNvGrpSpPr>
              <a:grpSpLocks/>
            </p:cNvGrpSpPr>
            <p:nvPr/>
          </p:nvGrpSpPr>
          <p:grpSpPr bwMode="auto">
            <a:xfrm>
              <a:off x="4163" y="2251"/>
              <a:ext cx="1044" cy="687"/>
              <a:chOff x="4163" y="2251"/>
              <a:chExt cx="1044" cy="687"/>
            </a:xfrm>
          </p:grpSpPr>
          <p:pic>
            <p:nvPicPr>
              <p:cNvPr id="110628" name="Picture 36"/>
              <p:cNvPicPr>
                <a:picLocks noChangeAspect="1" noChangeArrowheads="1"/>
              </p:cNvPicPr>
              <p:nvPr/>
            </p:nvPicPr>
            <p:blipFill>
              <a:blip r:embed="rId12" cstate="print"/>
              <a:srcRect/>
              <a:stretch>
                <a:fillRect/>
              </a:stretch>
            </p:blipFill>
            <p:spPr bwMode="auto">
              <a:xfrm>
                <a:off x="4163" y="2251"/>
                <a:ext cx="1044" cy="687"/>
              </a:xfrm>
              <a:prstGeom prst="rect">
                <a:avLst/>
              </a:prstGeom>
              <a:noFill/>
              <a:ln w="9525">
                <a:noFill/>
                <a:miter lim="800000"/>
                <a:headEnd/>
                <a:tailEnd/>
              </a:ln>
              <a:effectLst/>
            </p:spPr>
          </p:pic>
          <p:pic>
            <p:nvPicPr>
              <p:cNvPr id="110629" name="Picture 37"/>
              <p:cNvPicPr>
                <a:picLocks noChangeAspect="1" noChangeArrowheads="1"/>
              </p:cNvPicPr>
              <p:nvPr/>
            </p:nvPicPr>
            <p:blipFill>
              <a:blip r:embed="rId13" cstate="print"/>
              <a:srcRect r="44138"/>
              <a:stretch>
                <a:fillRect/>
              </a:stretch>
            </p:blipFill>
            <p:spPr bwMode="auto">
              <a:xfrm>
                <a:off x="4617" y="2523"/>
                <a:ext cx="305" cy="363"/>
              </a:xfrm>
              <a:prstGeom prst="rect">
                <a:avLst/>
              </a:prstGeom>
              <a:noFill/>
              <a:ln w="9525">
                <a:solidFill>
                  <a:srgbClr val="777777"/>
                </a:solidFill>
                <a:miter lim="800000"/>
                <a:headEnd/>
                <a:tailEnd/>
              </a:ln>
              <a:effectLst/>
            </p:spPr>
          </p:pic>
        </p:grpSp>
      </p:grpSp>
      <p:pic>
        <p:nvPicPr>
          <p:cNvPr id="110630" name="Picture 38"/>
          <p:cNvPicPr>
            <a:picLocks noChangeAspect="1" noChangeArrowheads="1"/>
          </p:cNvPicPr>
          <p:nvPr/>
        </p:nvPicPr>
        <p:blipFill>
          <a:blip r:embed="rId13" cstate="print"/>
          <a:srcRect r="44102"/>
          <a:stretch>
            <a:fillRect/>
          </a:stretch>
        </p:blipFill>
        <p:spPr bwMode="auto">
          <a:xfrm>
            <a:off x="849923" y="3140076"/>
            <a:ext cx="1062404" cy="1368425"/>
          </a:xfrm>
          <a:prstGeom prst="rect">
            <a:avLst/>
          </a:prstGeom>
          <a:noFill/>
          <a:ln w="9525">
            <a:noFill/>
            <a:miter lim="800000"/>
            <a:headEnd/>
            <a:tailEnd/>
          </a:ln>
          <a:effectLst/>
        </p:spPr>
      </p:pic>
      <p:pic>
        <p:nvPicPr>
          <p:cNvPr id="110631" name="Picture 39"/>
          <p:cNvPicPr>
            <a:picLocks noChangeAspect="1" noChangeArrowheads="1"/>
          </p:cNvPicPr>
          <p:nvPr/>
        </p:nvPicPr>
        <p:blipFill>
          <a:blip r:embed="rId14" cstate="print"/>
          <a:srcRect/>
          <a:stretch>
            <a:fillRect/>
          </a:stretch>
        </p:blipFill>
        <p:spPr bwMode="auto">
          <a:xfrm>
            <a:off x="1513743" y="3429000"/>
            <a:ext cx="896815" cy="1581150"/>
          </a:xfrm>
          <a:prstGeom prst="rect">
            <a:avLst/>
          </a:prstGeom>
          <a:noFill/>
          <a:ln w="9525">
            <a:noFill/>
            <a:miter lim="800000"/>
            <a:headEnd/>
            <a:tailEnd/>
          </a:ln>
          <a:effectLst/>
        </p:spPr>
      </p:pic>
      <p:pic>
        <p:nvPicPr>
          <p:cNvPr id="110632" name="Picture 40"/>
          <p:cNvPicPr>
            <a:picLocks noChangeAspect="1" noChangeArrowheads="1"/>
          </p:cNvPicPr>
          <p:nvPr/>
        </p:nvPicPr>
        <p:blipFill>
          <a:blip r:embed="rId15" cstate="print"/>
          <a:srcRect/>
          <a:stretch>
            <a:fillRect/>
          </a:stretch>
        </p:blipFill>
        <p:spPr bwMode="auto">
          <a:xfrm>
            <a:off x="4173416" y="2492375"/>
            <a:ext cx="1406769" cy="1524000"/>
          </a:xfrm>
          <a:prstGeom prst="rect">
            <a:avLst/>
          </a:prstGeom>
          <a:noFill/>
          <a:ln w="9525">
            <a:noFill/>
            <a:miter lim="800000"/>
            <a:headEnd/>
            <a:tailEnd/>
          </a:ln>
          <a:effectLst/>
        </p:spPr>
      </p:pic>
      <p:pic>
        <p:nvPicPr>
          <p:cNvPr id="110633" name="Picture 41"/>
          <p:cNvPicPr>
            <a:picLocks noChangeAspect="1" noChangeArrowheads="1"/>
          </p:cNvPicPr>
          <p:nvPr/>
        </p:nvPicPr>
        <p:blipFill>
          <a:blip r:embed="rId16" cstate="print"/>
          <a:srcRect l="20561" r="13678"/>
          <a:stretch>
            <a:fillRect/>
          </a:stretch>
        </p:blipFill>
        <p:spPr bwMode="auto">
          <a:xfrm>
            <a:off x="6831624" y="2565401"/>
            <a:ext cx="1063869" cy="1171575"/>
          </a:xfrm>
          <a:prstGeom prst="rect">
            <a:avLst/>
          </a:prstGeom>
          <a:noFill/>
          <a:ln w="9525">
            <a:noFill/>
            <a:miter lim="800000"/>
            <a:headEnd/>
            <a:tailEnd/>
          </a:ln>
          <a:effectLst/>
        </p:spPr>
      </p:pic>
      <p:pic>
        <p:nvPicPr>
          <p:cNvPr id="42" name="Picture 2" descr="C:\Users\Abhay Upadhye\Documents\ASU\ABHAY\ASU's Documents\Abhay\mifa_logo\mifa logo_300.jpg"/>
          <p:cNvPicPr>
            <a:picLocks noChangeAspect="1" noChangeArrowheads="1"/>
          </p:cNvPicPr>
          <p:nvPr/>
        </p:nvPicPr>
        <p:blipFill>
          <a:blip r:embed="rId17" cstate="print"/>
          <a:srcRect/>
          <a:stretch>
            <a:fillRect/>
          </a:stretch>
        </p:blipFill>
        <p:spPr bwMode="auto">
          <a:xfrm>
            <a:off x="395536" y="146961"/>
            <a:ext cx="1512168" cy="1193712"/>
          </a:xfrm>
          <a:prstGeom prst="rect">
            <a:avLst/>
          </a:prstGeom>
          <a:noFill/>
        </p:spPr>
      </p:pic>
      <p:sp>
        <p:nvSpPr>
          <p:cNvPr id="43" name="Footer Placeholder 42"/>
          <p:cNvSpPr>
            <a:spLocks noGrp="1"/>
          </p:cNvSpPr>
          <p:nvPr>
            <p:ph type="ftr" sz="quarter" idx="11"/>
          </p:nvPr>
        </p:nvSpPr>
        <p:spPr/>
        <p:txBody>
          <a:bodyPr/>
          <a:lstStyle/>
          <a:p>
            <a:r>
              <a:rPr lang="en-IN" smtClean="0"/>
              <a:t>PMMAI – Tecknow Edge  - 7th June 2014</a:t>
            </a:r>
            <a:endParaRPr lang="en-IN"/>
          </a:p>
        </p:txBody>
      </p:sp>
      <p:pic>
        <p:nvPicPr>
          <p:cNvPr id="48" name="mb_remote_story.mp4">
            <a:hlinkClick r:id="" action="ppaction://media"/>
          </p:cNvPr>
          <p:cNvPicPr>
            <a:picLocks noRot="1" noChangeAspect="1"/>
          </p:cNvPicPr>
          <p:nvPr>
            <a:videoFile r:link="rId1"/>
          </p:nvPr>
        </p:nvPicPr>
        <p:blipFill>
          <a:blip r:embed="rId18" cstate="print"/>
          <a:stretch>
            <a:fillRect/>
          </a:stretch>
        </p:blipFill>
        <p:spPr>
          <a:xfrm>
            <a:off x="0" y="5517232"/>
            <a:ext cx="1211627" cy="908720"/>
          </a:xfrm>
          <a:prstGeom prst="rect">
            <a:avLst/>
          </a:prstGeom>
        </p:spPr>
      </p:pic>
      <p:pic>
        <p:nvPicPr>
          <p:cNvPr id="49" name="Secure remote maintenance by MB Connect Line.mp4">
            <a:hlinkClick r:id="" action="ppaction://media"/>
          </p:cNvPr>
          <p:cNvPicPr>
            <a:picLocks noGrp="1" noRot="1" noChangeAspect="1"/>
          </p:cNvPicPr>
          <p:nvPr>
            <p:ph idx="1"/>
            <a:videoFile r:link="rId2"/>
          </p:nvPr>
        </p:nvPicPr>
        <p:blipFill>
          <a:blip r:embed="rId18" cstate="print"/>
          <a:stretch>
            <a:fillRect/>
          </a:stretch>
        </p:blipFill>
        <p:spPr>
          <a:xfrm>
            <a:off x="1619673" y="5517232"/>
            <a:ext cx="1152128"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8"/>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8"/>
                                        </p:tgtEl>
                                      </p:cBhvr>
                                    </p:cmd>
                                  </p:childTnLst>
                                </p:cTn>
                              </p:par>
                            </p:childTnLst>
                          </p:cTn>
                        </p:par>
                      </p:childTnLst>
                    </p:cTn>
                  </p:par>
                </p:childTnLst>
              </p:cTn>
              <p:nextCondLst>
                <p:cond evt="onClick" delay="0">
                  <p:tgtEl>
                    <p:spTgt spid="48"/>
                  </p:tgtEl>
                </p:cond>
              </p:nextCondLst>
            </p:seq>
            <p:video fullScrn="1">
              <p:cMediaNode>
                <p:cTn id="18" fill="hold" display="0">
                  <p:stCondLst>
                    <p:cond delay="indefinite"/>
                  </p:stCondLst>
                  <p:endCondLst>
                    <p:cond evt="onNext" delay="0">
                      <p:tgtEl>
                        <p:sldTgt/>
                      </p:tgtEl>
                    </p:cond>
                    <p:cond evt="onPrev" delay="0">
                      <p:tgtEl>
                        <p:sldTgt/>
                      </p:tgtEl>
                    </p:cond>
                  </p:endCondLst>
                </p:cTn>
                <p:tgtEl>
                  <p:spTgt spid="48"/>
                </p:tgtEl>
              </p:cMediaNode>
            </p:video>
            <p:seq concurrent="1" nextAc="seek">
              <p:cTn id="19" restart="whenNotActive" fill="hold" evtFilter="cancelBubble" nodeType="interactiveSeq">
                <p:stCondLst>
                  <p:cond evt="onClick" delay="0">
                    <p:tgtEl>
                      <p:spTgt spid="49"/>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49"/>
                                        </p:tgtEl>
                                      </p:cBhvr>
                                    </p:cmd>
                                  </p:childTnLst>
                                </p:cTn>
                              </p:par>
                            </p:childTnLst>
                          </p:cTn>
                        </p:par>
                      </p:childTnLst>
                    </p:cTn>
                  </p:par>
                </p:childTnLst>
              </p:cTn>
              <p:nextCondLst>
                <p:cond evt="onClick" delay="0">
                  <p:tgtEl>
                    <p:spTgt spid="49"/>
                  </p:tgtEl>
                </p:cond>
              </p:nextCondLst>
            </p:seq>
            <p:video fullScrn="1">
              <p:cMediaNode>
                <p:cTn id="24" fill="hold" display="0">
                  <p:stCondLst>
                    <p:cond delay="indefinite"/>
                  </p:stCondLst>
                  <p:endCondLst>
                    <p:cond evt="onNext" delay="0">
                      <p:tgtEl>
                        <p:sldTgt/>
                      </p:tgtEl>
                    </p:cond>
                    <p:cond evt="onPrev" delay="0">
                      <p:tgtEl>
                        <p:sldTgt/>
                      </p:tgtEl>
                    </p:cond>
                  </p:endCondLst>
                </p:cTn>
                <p:tgtEl>
                  <p:spTgt spid="49"/>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4306766" y="1196975"/>
            <a:ext cx="4120662" cy="4679950"/>
          </a:xfrm>
          <a:prstGeom prst="rect">
            <a:avLst/>
          </a:prstGeom>
          <a:solidFill>
            <a:srgbClr val="EAEAEA"/>
          </a:solidFill>
          <a:ln w="9525">
            <a:noFill/>
            <a:miter lim="800000"/>
            <a:headEnd/>
            <a:tailEnd/>
          </a:ln>
          <a:effectLst/>
        </p:spPr>
        <p:txBody>
          <a:bodyPr wrap="none" anchor="ctr"/>
          <a:lstStyle/>
          <a:p>
            <a:endParaRPr lang="en-IN"/>
          </a:p>
        </p:txBody>
      </p:sp>
      <p:sp>
        <p:nvSpPr>
          <p:cNvPr id="113667" name="AutoShape 3"/>
          <p:cNvSpPr>
            <a:spLocks noChangeArrowheads="1"/>
          </p:cNvSpPr>
          <p:nvPr/>
        </p:nvSpPr>
        <p:spPr bwMode="auto">
          <a:xfrm rot="16200000">
            <a:off x="836247" y="2406406"/>
            <a:ext cx="4679950" cy="2261089"/>
          </a:xfrm>
          <a:prstGeom prst="triangle">
            <a:avLst>
              <a:gd name="adj" fmla="val 50000"/>
            </a:avLst>
          </a:prstGeom>
          <a:solidFill>
            <a:srgbClr val="EAEAEA"/>
          </a:solidFill>
          <a:ln w="9525">
            <a:noFill/>
            <a:miter lim="800000"/>
            <a:headEnd/>
            <a:tailEnd/>
          </a:ln>
          <a:effectLst/>
        </p:spPr>
        <p:txBody>
          <a:bodyPr wrap="none" anchor="ctr"/>
          <a:lstStyle/>
          <a:p>
            <a:endParaRPr lang="en-IN"/>
          </a:p>
        </p:txBody>
      </p:sp>
      <p:sp>
        <p:nvSpPr>
          <p:cNvPr id="113668" name="Rectangle 4"/>
          <p:cNvSpPr>
            <a:spLocks noGrp="1" noChangeArrowheads="1"/>
          </p:cNvSpPr>
          <p:nvPr>
            <p:ph type="title"/>
          </p:nvPr>
        </p:nvSpPr>
        <p:spPr/>
        <p:txBody>
          <a:bodyPr>
            <a:normAutofit/>
          </a:bodyPr>
          <a:lstStyle/>
          <a:p>
            <a:r>
              <a:rPr lang="de-AT" sz="2400" dirty="0"/>
              <a:t>KePlast ServiceNet – Smartphone client</a:t>
            </a:r>
            <a:r>
              <a:rPr lang="de-AT" dirty="0"/>
              <a:t> </a:t>
            </a:r>
          </a:p>
        </p:txBody>
      </p:sp>
      <p:pic>
        <p:nvPicPr>
          <p:cNvPr id="113669" name="Picture 5"/>
          <p:cNvPicPr>
            <a:picLocks noChangeAspect="1" noChangeArrowheads="1"/>
          </p:cNvPicPr>
          <p:nvPr/>
        </p:nvPicPr>
        <p:blipFill>
          <a:blip r:embed="rId2" cstate="print"/>
          <a:srcRect r="44102"/>
          <a:stretch>
            <a:fillRect/>
          </a:stretch>
        </p:blipFill>
        <p:spPr bwMode="auto">
          <a:xfrm>
            <a:off x="849923" y="2781301"/>
            <a:ext cx="1062404" cy="1368425"/>
          </a:xfrm>
          <a:prstGeom prst="rect">
            <a:avLst/>
          </a:prstGeom>
          <a:noFill/>
          <a:ln w="9525">
            <a:noFill/>
            <a:miter lim="800000"/>
            <a:headEnd/>
            <a:tailEnd/>
          </a:ln>
          <a:effectLst/>
        </p:spPr>
      </p:pic>
      <p:pic>
        <p:nvPicPr>
          <p:cNvPr id="113670" name="Picture 6" descr="ANd9GcT9lGHyEox-d0S59oRb68zvJPuaJXw62alR7GDpYLZ7WN7gyY_CDQ"/>
          <p:cNvPicPr>
            <a:picLocks noChangeAspect="1" noChangeArrowheads="1"/>
          </p:cNvPicPr>
          <p:nvPr/>
        </p:nvPicPr>
        <p:blipFill>
          <a:blip r:embed="rId3" cstate="print">
            <a:clrChange>
              <a:clrFrom>
                <a:srgbClr val="FFFFFF"/>
              </a:clrFrom>
              <a:clrTo>
                <a:srgbClr val="FFFFFF">
                  <a:alpha val="0"/>
                </a:srgbClr>
              </a:clrTo>
            </a:clrChange>
          </a:blip>
          <a:srcRect t="18036" b="27455"/>
          <a:stretch>
            <a:fillRect/>
          </a:stretch>
        </p:blipFill>
        <p:spPr bwMode="auto">
          <a:xfrm>
            <a:off x="2312378" y="4292600"/>
            <a:ext cx="731227" cy="431800"/>
          </a:xfrm>
          <a:prstGeom prst="rect">
            <a:avLst/>
          </a:prstGeom>
          <a:noFill/>
        </p:spPr>
      </p:pic>
      <p:grpSp>
        <p:nvGrpSpPr>
          <p:cNvPr id="2" name="Group 7"/>
          <p:cNvGrpSpPr>
            <a:grpSpLocks/>
          </p:cNvGrpSpPr>
          <p:nvPr/>
        </p:nvGrpSpPr>
        <p:grpSpPr bwMode="auto">
          <a:xfrm>
            <a:off x="4637943" y="3429001"/>
            <a:ext cx="3590192" cy="601663"/>
            <a:chOff x="3165" y="890"/>
            <a:chExt cx="2450" cy="379"/>
          </a:xfrm>
        </p:grpSpPr>
        <p:pic>
          <p:nvPicPr>
            <p:cNvPr id="113672" name="Picture 8" descr="Overview_V1"/>
            <p:cNvPicPr>
              <a:picLocks noChangeAspect="1" noChangeArrowheads="1"/>
            </p:cNvPicPr>
            <p:nvPr/>
          </p:nvPicPr>
          <p:blipFill>
            <a:blip r:embed="rId4" cstate="print"/>
            <a:srcRect/>
            <a:stretch>
              <a:fillRect/>
            </a:stretch>
          </p:blipFill>
          <p:spPr bwMode="auto">
            <a:xfrm>
              <a:off x="3165" y="890"/>
              <a:ext cx="499" cy="372"/>
            </a:xfrm>
            <a:prstGeom prst="rect">
              <a:avLst/>
            </a:prstGeom>
            <a:noFill/>
            <a:ln w="9525">
              <a:solidFill>
                <a:srgbClr val="777777"/>
              </a:solidFill>
              <a:miter lim="800000"/>
              <a:headEnd/>
              <a:tailEnd/>
            </a:ln>
          </p:spPr>
        </p:pic>
        <p:sp>
          <p:nvSpPr>
            <p:cNvPr id="113673" name="Text Box 9"/>
            <p:cNvSpPr txBox="1">
              <a:spLocks noChangeArrowheads="1"/>
            </p:cNvSpPr>
            <p:nvPr/>
          </p:nvSpPr>
          <p:spPr bwMode="auto">
            <a:xfrm>
              <a:off x="3846" y="981"/>
              <a:ext cx="1769" cy="288"/>
            </a:xfrm>
            <a:prstGeom prst="rect">
              <a:avLst/>
            </a:prstGeom>
            <a:noFill/>
            <a:ln w="9525">
              <a:noFill/>
              <a:miter lim="800000"/>
              <a:headEnd/>
              <a:tailEnd/>
            </a:ln>
            <a:effectLst/>
          </p:spPr>
          <p:txBody>
            <a:bodyPr>
              <a:spAutoFit/>
            </a:bodyPr>
            <a:lstStyle/>
            <a:p>
              <a:r>
                <a:rPr lang="de-AT" sz="1200"/>
                <a:t>follow parameter changes on HMI screens</a:t>
              </a:r>
            </a:p>
          </p:txBody>
        </p:sp>
      </p:grpSp>
      <p:grpSp>
        <p:nvGrpSpPr>
          <p:cNvPr id="3" name="Group 10"/>
          <p:cNvGrpSpPr>
            <a:grpSpLocks/>
          </p:cNvGrpSpPr>
          <p:nvPr/>
        </p:nvGrpSpPr>
        <p:grpSpPr bwMode="auto">
          <a:xfrm>
            <a:off x="4637943" y="1990725"/>
            <a:ext cx="2602523" cy="577850"/>
            <a:chOff x="3165" y="1752"/>
            <a:chExt cx="1776" cy="364"/>
          </a:xfrm>
        </p:grpSpPr>
        <p:pic>
          <p:nvPicPr>
            <p:cNvPr id="113675" name="Picture 11"/>
            <p:cNvPicPr>
              <a:picLocks noChangeAspect="1" noChangeArrowheads="1"/>
            </p:cNvPicPr>
            <p:nvPr/>
          </p:nvPicPr>
          <p:blipFill>
            <a:blip r:embed="rId5" cstate="print"/>
            <a:srcRect/>
            <a:stretch>
              <a:fillRect/>
            </a:stretch>
          </p:blipFill>
          <p:spPr bwMode="auto">
            <a:xfrm>
              <a:off x="3165" y="1752"/>
              <a:ext cx="499" cy="364"/>
            </a:xfrm>
            <a:prstGeom prst="rect">
              <a:avLst/>
            </a:prstGeom>
            <a:noFill/>
            <a:ln w="9525">
              <a:noFill/>
              <a:miter lim="800000"/>
              <a:headEnd/>
              <a:tailEnd/>
            </a:ln>
            <a:effectLst/>
          </p:spPr>
        </p:pic>
        <p:sp>
          <p:nvSpPr>
            <p:cNvPr id="113676" name="Text Box 12"/>
            <p:cNvSpPr txBox="1">
              <a:spLocks noChangeArrowheads="1"/>
            </p:cNvSpPr>
            <p:nvPr/>
          </p:nvSpPr>
          <p:spPr bwMode="auto">
            <a:xfrm>
              <a:off x="3876" y="1797"/>
              <a:ext cx="1065" cy="174"/>
            </a:xfrm>
            <a:prstGeom prst="rect">
              <a:avLst/>
            </a:prstGeom>
            <a:noFill/>
            <a:ln w="9525">
              <a:noFill/>
              <a:miter lim="800000"/>
              <a:headEnd/>
              <a:tailEnd/>
            </a:ln>
            <a:effectLst/>
          </p:spPr>
          <p:txBody>
            <a:bodyPr wrap="none">
              <a:spAutoFit/>
            </a:bodyPr>
            <a:lstStyle/>
            <a:p>
              <a:pPr algn="ctr"/>
              <a:r>
                <a:rPr lang="de-AT" sz="1200"/>
                <a:t>Audio communication</a:t>
              </a:r>
            </a:p>
          </p:txBody>
        </p:sp>
      </p:grpSp>
      <p:grpSp>
        <p:nvGrpSpPr>
          <p:cNvPr id="4" name="Group 13"/>
          <p:cNvGrpSpPr>
            <a:grpSpLocks/>
          </p:cNvGrpSpPr>
          <p:nvPr/>
        </p:nvGrpSpPr>
        <p:grpSpPr bwMode="auto">
          <a:xfrm>
            <a:off x="4637943" y="1341438"/>
            <a:ext cx="1897673" cy="576262"/>
            <a:chOff x="3165" y="1343"/>
            <a:chExt cx="1295" cy="363"/>
          </a:xfrm>
        </p:grpSpPr>
        <p:pic>
          <p:nvPicPr>
            <p:cNvPr id="113678" name="Picture 14"/>
            <p:cNvPicPr>
              <a:picLocks noChangeAspect="1" noChangeArrowheads="1"/>
            </p:cNvPicPr>
            <p:nvPr/>
          </p:nvPicPr>
          <p:blipFill>
            <a:blip r:embed="rId6" cstate="print"/>
            <a:srcRect/>
            <a:stretch>
              <a:fillRect/>
            </a:stretch>
          </p:blipFill>
          <p:spPr bwMode="auto">
            <a:xfrm>
              <a:off x="3165" y="1343"/>
              <a:ext cx="499" cy="363"/>
            </a:xfrm>
            <a:prstGeom prst="rect">
              <a:avLst/>
            </a:prstGeom>
            <a:noFill/>
            <a:ln w="9525">
              <a:noFill/>
              <a:miter lim="800000"/>
              <a:headEnd/>
              <a:tailEnd/>
            </a:ln>
            <a:effectLst/>
          </p:spPr>
        </p:pic>
        <p:sp>
          <p:nvSpPr>
            <p:cNvPr id="113679" name="Text Box 15"/>
            <p:cNvSpPr txBox="1">
              <a:spLocks noChangeArrowheads="1"/>
            </p:cNvSpPr>
            <p:nvPr/>
          </p:nvSpPr>
          <p:spPr bwMode="auto">
            <a:xfrm>
              <a:off x="3846" y="1434"/>
              <a:ext cx="614" cy="174"/>
            </a:xfrm>
            <a:prstGeom prst="rect">
              <a:avLst/>
            </a:prstGeom>
            <a:noFill/>
            <a:ln w="9525">
              <a:noFill/>
              <a:miter lim="800000"/>
              <a:headEnd/>
              <a:tailEnd/>
            </a:ln>
            <a:effectLst/>
          </p:spPr>
          <p:txBody>
            <a:bodyPr wrap="none">
              <a:spAutoFit/>
            </a:bodyPr>
            <a:lstStyle/>
            <a:p>
              <a:r>
                <a:rPr lang="de-AT" sz="1200"/>
                <a:t>Online chat</a:t>
              </a:r>
            </a:p>
          </p:txBody>
        </p:sp>
      </p:grpSp>
      <p:grpSp>
        <p:nvGrpSpPr>
          <p:cNvPr id="5" name="Group 16"/>
          <p:cNvGrpSpPr>
            <a:grpSpLocks/>
          </p:cNvGrpSpPr>
          <p:nvPr/>
        </p:nvGrpSpPr>
        <p:grpSpPr bwMode="auto">
          <a:xfrm>
            <a:off x="4637944" y="2709863"/>
            <a:ext cx="2592266" cy="576262"/>
            <a:chOff x="3165" y="2205"/>
            <a:chExt cx="1769" cy="363"/>
          </a:xfrm>
        </p:grpSpPr>
        <p:pic>
          <p:nvPicPr>
            <p:cNvPr id="113681" name="Picture 17"/>
            <p:cNvPicPr>
              <a:picLocks noChangeAspect="1" noChangeArrowheads="1"/>
            </p:cNvPicPr>
            <p:nvPr/>
          </p:nvPicPr>
          <p:blipFill>
            <a:blip r:embed="rId7" cstate="print"/>
            <a:srcRect r="12967" b="5495"/>
            <a:stretch>
              <a:fillRect/>
            </a:stretch>
          </p:blipFill>
          <p:spPr bwMode="auto">
            <a:xfrm>
              <a:off x="3165" y="2205"/>
              <a:ext cx="499" cy="363"/>
            </a:xfrm>
            <a:prstGeom prst="rect">
              <a:avLst/>
            </a:prstGeom>
            <a:noFill/>
            <a:ln w="9525">
              <a:noFill/>
              <a:miter lim="800000"/>
              <a:headEnd/>
              <a:tailEnd/>
            </a:ln>
            <a:effectLst/>
          </p:spPr>
        </p:pic>
        <p:sp>
          <p:nvSpPr>
            <p:cNvPr id="113682" name="Text Box 18"/>
            <p:cNvSpPr txBox="1">
              <a:spLocks noChangeArrowheads="1"/>
            </p:cNvSpPr>
            <p:nvPr/>
          </p:nvSpPr>
          <p:spPr bwMode="auto">
            <a:xfrm>
              <a:off x="3873" y="2251"/>
              <a:ext cx="1061" cy="174"/>
            </a:xfrm>
            <a:prstGeom prst="rect">
              <a:avLst/>
            </a:prstGeom>
            <a:noFill/>
            <a:ln w="9525">
              <a:noFill/>
              <a:miter lim="800000"/>
              <a:headEnd/>
              <a:tailEnd/>
            </a:ln>
            <a:effectLst/>
          </p:spPr>
          <p:txBody>
            <a:bodyPr wrap="none">
              <a:spAutoFit/>
            </a:bodyPr>
            <a:lstStyle/>
            <a:p>
              <a:pPr algn="ctr"/>
              <a:r>
                <a:rPr lang="de-AT" sz="1200"/>
                <a:t>Video communication</a:t>
              </a:r>
            </a:p>
          </p:txBody>
        </p:sp>
      </p:grpSp>
      <p:grpSp>
        <p:nvGrpSpPr>
          <p:cNvPr id="6" name="Group 19"/>
          <p:cNvGrpSpPr>
            <a:grpSpLocks/>
          </p:cNvGrpSpPr>
          <p:nvPr/>
        </p:nvGrpSpPr>
        <p:grpSpPr bwMode="auto">
          <a:xfrm>
            <a:off x="4637943" y="4221164"/>
            <a:ext cx="3124200" cy="644525"/>
            <a:chOff x="3165" y="2659"/>
            <a:chExt cx="2132" cy="406"/>
          </a:xfrm>
        </p:grpSpPr>
        <p:pic>
          <p:nvPicPr>
            <p:cNvPr id="113684" name="Picture 20"/>
            <p:cNvPicPr>
              <a:picLocks noChangeAspect="1" noChangeArrowheads="1"/>
            </p:cNvPicPr>
            <p:nvPr/>
          </p:nvPicPr>
          <p:blipFill>
            <a:blip r:embed="rId8" cstate="print">
              <a:lum bright="-6000" contrast="18000"/>
            </a:blip>
            <a:srcRect/>
            <a:stretch>
              <a:fillRect/>
            </a:stretch>
          </p:blipFill>
          <p:spPr bwMode="auto">
            <a:xfrm>
              <a:off x="3165" y="2659"/>
              <a:ext cx="500" cy="406"/>
            </a:xfrm>
            <a:prstGeom prst="rect">
              <a:avLst/>
            </a:prstGeom>
            <a:noFill/>
            <a:ln w="9525">
              <a:noFill/>
              <a:miter lim="800000"/>
              <a:headEnd/>
              <a:tailEnd/>
            </a:ln>
            <a:effectLst/>
          </p:spPr>
        </p:pic>
        <p:sp>
          <p:nvSpPr>
            <p:cNvPr id="113685" name="Text Box 21"/>
            <p:cNvSpPr txBox="1">
              <a:spLocks noChangeArrowheads="1"/>
            </p:cNvSpPr>
            <p:nvPr/>
          </p:nvSpPr>
          <p:spPr bwMode="auto">
            <a:xfrm>
              <a:off x="3846" y="2704"/>
              <a:ext cx="1451" cy="288"/>
            </a:xfrm>
            <a:prstGeom prst="rect">
              <a:avLst/>
            </a:prstGeom>
            <a:noFill/>
            <a:ln w="9525" algn="ctr">
              <a:noFill/>
              <a:miter lim="800000"/>
              <a:headEnd/>
              <a:tailEnd/>
            </a:ln>
            <a:effectLst/>
          </p:spPr>
          <p:txBody>
            <a:bodyPr>
              <a:spAutoFit/>
            </a:bodyPr>
            <a:lstStyle/>
            <a:p>
              <a:r>
                <a:rPr lang="de-AT" sz="1200"/>
                <a:t>Additional service documents, drawings, ...</a:t>
              </a:r>
            </a:p>
          </p:txBody>
        </p:sp>
      </p:grpSp>
      <p:grpSp>
        <p:nvGrpSpPr>
          <p:cNvPr id="7" name="Group 22"/>
          <p:cNvGrpSpPr>
            <a:grpSpLocks/>
          </p:cNvGrpSpPr>
          <p:nvPr/>
        </p:nvGrpSpPr>
        <p:grpSpPr bwMode="auto">
          <a:xfrm>
            <a:off x="4637943" y="4992688"/>
            <a:ext cx="3124200" cy="684212"/>
            <a:chOff x="3165" y="3145"/>
            <a:chExt cx="2132" cy="431"/>
          </a:xfrm>
        </p:grpSpPr>
        <p:pic>
          <p:nvPicPr>
            <p:cNvPr id="113687" name="Picture 23" descr="Foto_MSK_Motor_schraeg.jpg"/>
            <p:cNvPicPr>
              <a:picLocks noChangeAspect="1" noChangeArrowheads="1"/>
            </p:cNvPicPr>
            <p:nvPr/>
          </p:nvPicPr>
          <p:blipFill>
            <a:blip r:embed="rId9" cstate="print"/>
            <a:srcRect/>
            <a:stretch>
              <a:fillRect/>
            </a:stretch>
          </p:blipFill>
          <p:spPr bwMode="auto">
            <a:xfrm>
              <a:off x="3165" y="3145"/>
              <a:ext cx="499" cy="431"/>
            </a:xfrm>
            <a:prstGeom prst="rect">
              <a:avLst/>
            </a:prstGeom>
            <a:noFill/>
          </p:spPr>
        </p:pic>
        <p:sp>
          <p:nvSpPr>
            <p:cNvPr id="113688" name="Text Box 24"/>
            <p:cNvSpPr txBox="1">
              <a:spLocks noChangeArrowheads="1"/>
            </p:cNvSpPr>
            <p:nvPr/>
          </p:nvSpPr>
          <p:spPr bwMode="auto">
            <a:xfrm>
              <a:off x="3846" y="3203"/>
              <a:ext cx="1451" cy="288"/>
            </a:xfrm>
            <a:prstGeom prst="rect">
              <a:avLst/>
            </a:prstGeom>
            <a:noFill/>
            <a:ln w="9525" algn="ctr">
              <a:noFill/>
              <a:miter lim="800000"/>
              <a:headEnd/>
              <a:tailEnd/>
            </a:ln>
            <a:effectLst/>
          </p:spPr>
          <p:txBody>
            <a:bodyPr>
              <a:spAutoFit/>
            </a:bodyPr>
            <a:lstStyle/>
            <a:p>
              <a:r>
                <a:rPr lang="de-AT" sz="1200"/>
                <a:t>Pictures or videos from webcam</a:t>
              </a:r>
            </a:p>
          </p:txBody>
        </p:sp>
      </p:grpSp>
      <p:sp>
        <p:nvSpPr>
          <p:cNvPr id="113689" name="AutoShape 25" descr="9k=">
            <a:hlinkClick r:id="rId10"/>
          </p:cNvPr>
          <p:cNvSpPr>
            <a:spLocks noChangeAspect="1" noChangeArrowheads="1"/>
          </p:cNvSpPr>
          <p:nvPr/>
        </p:nvSpPr>
        <p:spPr bwMode="auto">
          <a:xfrm>
            <a:off x="80596" y="46038"/>
            <a:ext cx="703385" cy="895350"/>
          </a:xfrm>
          <a:prstGeom prst="rect">
            <a:avLst/>
          </a:prstGeom>
          <a:noFill/>
        </p:spPr>
        <p:txBody>
          <a:bodyPr/>
          <a:lstStyle/>
          <a:p>
            <a:endParaRPr lang="en-IN"/>
          </a:p>
        </p:txBody>
      </p:sp>
      <p:sp>
        <p:nvSpPr>
          <p:cNvPr id="113690" name="AutoShape 26" descr="9k=">
            <a:hlinkClick r:id="rId11"/>
          </p:cNvPr>
          <p:cNvSpPr>
            <a:spLocks noChangeAspect="1" noChangeArrowheads="1"/>
          </p:cNvSpPr>
          <p:nvPr/>
        </p:nvSpPr>
        <p:spPr bwMode="auto">
          <a:xfrm>
            <a:off x="3969728" y="3248025"/>
            <a:ext cx="1204546" cy="361950"/>
          </a:xfrm>
          <a:prstGeom prst="rect">
            <a:avLst/>
          </a:prstGeom>
          <a:noFill/>
        </p:spPr>
        <p:txBody>
          <a:bodyPr/>
          <a:lstStyle/>
          <a:p>
            <a:endParaRPr lang="en-IN"/>
          </a:p>
        </p:txBody>
      </p:sp>
      <p:grpSp>
        <p:nvGrpSpPr>
          <p:cNvPr id="8" name="Group 27"/>
          <p:cNvGrpSpPr>
            <a:grpSpLocks/>
          </p:cNvGrpSpPr>
          <p:nvPr/>
        </p:nvGrpSpPr>
        <p:grpSpPr bwMode="auto">
          <a:xfrm>
            <a:off x="983274" y="4724400"/>
            <a:ext cx="1661746" cy="1333500"/>
            <a:chOff x="671" y="2976"/>
            <a:chExt cx="1134" cy="840"/>
          </a:xfrm>
        </p:grpSpPr>
        <p:grpSp>
          <p:nvGrpSpPr>
            <p:cNvPr id="9" name="Group 28"/>
            <p:cNvGrpSpPr>
              <a:grpSpLocks/>
            </p:cNvGrpSpPr>
            <p:nvPr/>
          </p:nvGrpSpPr>
          <p:grpSpPr bwMode="auto">
            <a:xfrm>
              <a:off x="671" y="2976"/>
              <a:ext cx="794" cy="707"/>
              <a:chOff x="308" y="2976"/>
              <a:chExt cx="794" cy="707"/>
            </a:xfrm>
          </p:grpSpPr>
          <p:sp>
            <p:nvSpPr>
              <p:cNvPr id="113693" name="Text Box 29"/>
              <p:cNvSpPr txBox="1">
                <a:spLocks noChangeArrowheads="1"/>
              </p:cNvSpPr>
              <p:nvPr/>
            </p:nvSpPr>
            <p:spPr bwMode="auto">
              <a:xfrm>
                <a:off x="522" y="3004"/>
                <a:ext cx="580" cy="679"/>
              </a:xfrm>
              <a:prstGeom prst="rect">
                <a:avLst/>
              </a:prstGeom>
              <a:noFill/>
              <a:ln w="9525">
                <a:noFill/>
                <a:miter lim="800000"/>
                <a:headEnd/>
                <a:tailEnd/>
              </a:ln>
              <a:effectLst/>
            </p:spPr>
            <p:txBody>
              <a:bodyPr wrap="none">
                <a:spAutoFit/>
              </a:bodyPr>
              <a:lstStyle/>
              <a:p>
                <a:r>
                  <a:rPr lang="de-AT" sz="1600"/>
                  <a:t>iPhone</a:t>
                </a:r>
              </a:p>
              <a:p>
                <a:endParaRPr lang="de-AT" sz="1600"/>
              </a:p>
              <a:p>
                <a:r>
                  <a:rPr lang="de-AT" sz="1600"/>
                  <a:t>Android</a:t>
                </a:r>
              </a:p>
              <a:p>
                <a:endParaRPr lang="de-AT" sz="1600"/>
              </a:p>
            </p:txBody>
          </p:sp>
          <p:pic>
            <p:nvPicPr>
              <p:cNvPr id="113694" name="Picture 30"/>
              <p:cNvPicPr>
                <a:picLocks noChangeAspect="1" noChangeArrowheads="1"/>
              </p:cNvPicPr>
              <p:nvPr/>
            </p:nvPicPr>
            <p:blipFill>
              <a:blip r:embed="rId12" cstate="print"/>
              <a:srcRect/>
              <a:stretch>
                <a:fillRect/>
              </a:stretch>
            </p:blipFill>
            <p:spPr bwMode="auto">
              <a:xfrm>
                <a:off x="308" y="2976"/>
                <a:ext cx="211" cy="247"/>
              </a:xfrm>
              <a:prstGeom prst="rect">
                <a:avLst/>
              </a:prstGeom>
              <a:noFill/>
              <a:ln w="9525">
                <a:noFill/>
                <a:miter lim="800000"/>
                <a:headEnd/>
                <a:tailEnd/>
              </a:ln>
              <a:effectLst/>
            </p:spPr>
          </p:pic>
          <p:pic>
            <p:nvPicPr>
              <p:cNvPr id="113695" name="Picture 31" descr="android-logo"/>
              <p:cNvPicPr>
                <a:picLocks noChangeAspect="1" noChangeArrowheads="1"/>
              </p:cNvPicPr>
              <p:nvPr/>
            </p:nvPicPr>
            <p:blipFill>
              <a:blip r:embed="rId13" cstate="print"/>
              <a:srcRect/>
              <a:stretch>
                <a:fillRect/>
              </a:stretch>
            </p:blipFill>
            <p:spPr bwMode="auto">
              <a:xfrm>
                <a:off x="308" y="3294"/>
                <a:ext cx="243" cy="268"/>
              </a:xfrm>
              <a:prstGeom prst="rect">
                <a:avLst/>
              </a:prstGeom>
              <a:noFill/>
            </p:spPr>
          </p:pic>
        </p:grpSp>
        <p:pic>
          <p:nvPicPr>
            <p:cNvPr id="113696" name="Picture 32" descr="Windows_Phone_logo"/>
            <p:cNvPicPr>
              <a:picLocks noChangeAspect="1" noChangeArrowheads="1"/>
            </p:cNvPicPr>
            <p:nvPr/>
          </p:nvPicPr>
          <p:blipFill>
            <a:blip r:embed="rId14" cstate="print"/>
            <a:srcRect/>
            <a:stretch>
              <a:fillRect/>
            </a:stretch>
          </p:blipFill>
          <p:spPr bwMode="auto">
            <a:xfrm>
              <a:off x="671" y="3612"/>
              <a:ext cx="1134" cy="204"/>
            </a:xfrm>
            <a:prstGeom prst="rect">
              <a:avLst/>
            </a:prstGeom>
            <a:noFill/>
          </p:spPr>
        </p:pic>
      </p:grpSp>
      <p:pic>
        <p:nvPicPr>
          <p:cNvPr id="113697" name="Picture 33"/>
          <p:cNvPicPr>
            <a:picLocks noChangeAspect="1" noChangeArrowheads="1"/>
          </p:cNvPicPr>
          <p:nvPr/>
        </p:nvPicPr>
        <p:blipFill>
          <a:blip r:embed="rId15" cstate="print"/>
          <a:srcRect/>
          <a:stretch>
            <a:fillRect/>
          </a:stretch>
        </p:blipFill>
        <p:spPr bwMode="auto">
          <a:xfrm>
            <a:off x="1647093" y="2924175"/>
            <a:ext cx="896815" cy="1581150"/>
          </a:xfrm>
          <a:prstGeom prst="rect">
            <a:avLst/>
          </a:prstGeom>
          <a:noFill/>
          <a:ln w="9525">
            <a:noFill/>
            <a:miter lim="800000"/>
            <a:headEnd/>
            <a:tailEnd/>
          </a:ln>
          <a:effectLst/>
        </p:spPr>
      </p:pic>
      <p:pic>
        <p:nvPicPr>
          <p:cNvPr id="34" name="Picture 2" descr="C:\Users\Abhay Upadhye\Documents\ASU\ABHAY\ASU's Documents\Abhay\mifa_logo\mifa logo_300.jpg"/>
          <p:cNvPicPr>
            <a:picLocks noChangeAspect="1" noChangeArrowheads="1"/>
          </p:cNvPicPr>
          <p:nvPr/>
        </p:nvPicPr>
        <p:blipFill>
          <a:blip r:embed="rId16" cstate="print"/>
          <a:srcRect/>
          <a:stretch>
            <a:fillRect/>
          </a:stretch>
        </p:blipFill>
        <p:spPr bwMode="auto">
          <a:xfrm>
            <a:off x="611560" y="317491"/>
            <a:ext cx="1296144" cy="1023182"/>
          </a:xfrm>
          <a:prstGeom prst="rect">
            <a:avLst/>
          </a:prstGeom>
          <a:noFill/>
        </p:spPr>
      </p:pic>
      <p:sp>
        <p:nvSpPr>
          <p:cNvPr id="35" name="Footer Placeholder 34"/>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de-AT" sz="3600" dirty="0"/>
              <a:t>KePlast – your benefits</a:t>
            </a:r>
          </a:p>
        </p:txBody>
      </p:sp>
      <p:sp>
        <p:nvSpPr>
          <p:cNvPr id="61444" name="Text Box 4"/>
          <p:cNvSpPr txBox="1">
            <a:spLocks noChangeArrowheads="1"/>
          </p:cNvSpPr>
          <p:nvPr/>
        </p:nvSpPr>
        <p:spPr bwMode="auto">
          <a:xfrm>
            <a:off x="2029559" y="1863725"/>
            <a:ext cx="297174" cy="371513"/>
          </a:xfrm>
          <a:prstGeom prst="rect">
            <a:avLst/>
          </a:prstGeom>
          <a:noFill/>
          <a:ln w="12700" algn="ctr">
            <a:noFill/>
            <a:miter lim="800000"/>
            <a:headEnd/>
            <a:tailEnd/>
          </a:ln>
          <a:effectLst/>
        </p:spPr>
        <p:txBody>
          <a:bodyPr wrap="none" lIns="90000" tIns="46800" rIns="90000" bIns="46800">
            <a:spAutoFit/>
          </a:bodyPr>
          <a:lstStyle/>
          <a:p>
            <a:pPr>
              <a:buFontTx/>
              <a:buChar char="•"/>
            </a:pPr>
            <a:endParaRPr lang="de-AT"/>
          </a:p>
        </p:txBody>
      </p:sp>
      <p:sp>
        <p:nvSpPr>
          <p:cNvPr id="61445" name="Text Box 5"/>
          <p:cNvSpPr txBox="1">
            <a:spLocks noChangeArrowheads="1"/>
          </p:cNvSpPr>
          <p:nvPr/>
        </p:nvSpPr>
        <p:spPr bwMode="auto">
          <a:xfrm>
            <a:off x="3376246" y="1412875"/>
            <a:ext cx="5533292" cy="4492625"/>
          </a:xfrm>
          <a:prstGeom prst="rect">
            <a:avLst/>
          </a:prstGeom>
          <a:noFill/>
          <a:ln w="9525" algn="ctr">
            <a:noFill/>
            <a:miter lim="800000"/>
            <a:headEnd/>
            <a:tailEnd/>
          </a:ln>
          <a:effectLst/>
        </p:spPr>
        <p:txBody>
          <a:bodyPr/>
          <a:lstStyle/>
          <a:p>
            <a:pPr>
              <a:lnSpc>
                <a:spcPct val="120000"/>
              </a:lnSpc>
              <a:spcBef>
                <a:spcPct val="20000"/>
              </a:spcBef>
              <a:tabLst>
                <a:tab pos="179388" algn="l"/>
                <a:tab pos="630238" algn="l"/>
              </a:tabLst>
            </a:pPr>
            <a:r>
              <a:rPr lang="de-AT" sz="1600">
                <a:solidFill>
                  <a:schemeClr val="tx1"/>
                </a:solidFill>
              </a:rPr>
              <a:t>Tailor made control solutions optimized for injection molding machines</a:t>
            </a:r>
          </a:p>
          <a:p>
            <a:pPr marL="357188" lvl="1" indent="-84138">
              <a:lnSpc>
                <a:spcPct val="120000"/>
              </a:lnSpc>
              <a:spcBef>
                <a:spcPct val="20000"/>
              </a:spcBef>
              <a:buFontTx/>
              <a:buChar char="•"/>
              <a:tabLst>
                <a:tab pos="179388" algn="l"/>
                <a:tab pos="630238" algn="l"/>
              </a:tabLst>
            </a:pPr>
            <a:r>
              <a:rPr lang="de-AT" sz="1400" b="0">
                <a:solidFill>
                  <a:schemeClr val="tx1"/>
                </a:solidFill>
              </a:rPr>
              <a:t>best price-performance ratio by IMM specific hardware design</a:t>
            </a:r>
          </a:p>
          <a:p>
            <a:pPr marL="357188" lvl="1" indent="-84138">
              <a:lnSpc>
                <a:spcPct val="120000"/>
              </a:lnSpc>
              <a:spcBef>
                <a:spcPct val="20000"/>
              </a:spcBef>
              <a:buFontTx/>
              <a:buChar char="•"/>
              <a:tabLst>
                <a:tab pos="179388" algn="l"/>
                <a:tab pos="630238" algn="l"/>
              </a:tabLst>
            </a:pPr>
            <a:r>
              <a:rPr lang="de-AT" sz="1400" b="0">
                <a:solidFill>
                  <a:schemeClr val="tx1"/>
                </a:solidFill>
              </a:rPr>
              <a:t>easy customizing to your request</a:t>
            </a:r>
          </a:p>
          <a:p>
            <a:pPr>
              <a:lnSpc>
                <a:spcPct val="120000"/>
              </a:lnSpc>
              <a:spcBef>
                <a:spcPct val="20000"/>
              </a:spcBef>
              <a:tabLst>
                <a:tab pos="179388" algn="l"/>
                <a:tab pos="630238" algn="l"/>
              </a:tabLst>
            </a:pPr>
            <a:r>
              <a:rPr lang="de-AT" sz="1600">
                <a:solidFill>
                  <a:schemeClr val="tx1"/>
                </a:solidFill>
              </a:rPr>
              <a:t>Scalable hardware is running one software</a:t>
            </a:r>
          </a:p>
          <a:p>
            <a:pPr marL="357188" lvl="1" indent="-84138">
              <a:lnSpc>
                <a:spcPct val="120000"/>
              </a:lnSpc>
              <a:spcBef>
                <a:spcPct val="20000"/>
              </a:spcBef>
              <a:buFontTx/>
              <a:buChar char="•"/>
              <a:tabLst>
                <a:tab pos="179388" algn="l"/>
                <a:tab pos="630238" algn="l"/>
              </a:tabLst>
            </a:pPr>
            <a:r>
              <a:rPr lang="de-AT" sz="1400" b="0">
                <a:solidFill>
                  <a:schemeClr val="tx1"/>
                </a:solidFill>
              </a:rPr>
              <a:t>from economy to highest end</a:t>
            </a:r>
          </a:p>
          <a:p>
            <a:pPr marL="357188" lvl="1" indent="-84138">
              <a:lnSpc>
                <a:spcPct val="120000"/>
              </a:lnSpc>
              <a:spcBef>
                <a:spcPct val="20000"/>
              </a:spcBef>
              <a:buFontTx/>
              <a:buChar char="•"/>
              <a:tabLst>
                <a:tab pos="179388" algn="l"/>
                <a:tab pos="630238" algn="l"/>
              </a:tabLst>
            </a:pPr>
            <a:r>
              <a:rPr lang="de-AT" sz="1400" b="0">
                <a:solidFill>
                  <a:schemeClr val="tx1"/>
                </a:solidFill>
              </a:rPr>
              <a:t>for hydraulic, hybrid and full electric machines</a:t>
            </a:r>
          </a:p>
          <a:p>
            <a:pPr>
              <a:lnSpc>
                <a:spcPct val="120000"/>
              </a:lnSpc>
              <a:spcBef>
                <a:spcPct val="20000"/>
              </a:spcBef>
              <a:tabLst>
                <a:tab pos="179388" algn="l"/>
                <a:tab pos="630238" algn="l"/>
              </a:tabLst>
            </a:pPr>
            <a:r>
              <a:rPr lang="de-AT" sz="1600">
                <a:solidFill>
                  <a:schemeClr val="tx1"/>
                </a:solidFill>
              </a:rPr>
              <a:t>Best injection process technology – easy to use</a:t>
            </a:r>
          </a:p>
          <a:p>
            <a:pPr marL="357188" lvl="1" indent="-84138">
              <a:lnSpc>
                <a:spcPct val="120000"/>
              </a:lnSpc>
              <a:spcBef>
                <a:spcPct val="20000"/>
              </a:spcBef>
              <a:buFontTx/>
              <a:buChar char="•"/>
              <a:tabLst>
                <a:tab pos="179388" algn="l"/>
                <a:tab pos="630238" algn="l"/>
              </a:tabLst>
            </a:pPr>
            <a:r>
              <a:rPr lang="de-AT" sz="1400" b="0">
                <a:solidFill>
                  <a:schemeClr val="tx1"/>
                </a:solidFill>
              </a:rPr>
              <a:t>innovative KePlast software assistents for mold setup and software build</a:t>
            </a:r>
          </a:p>
          <a:p>
            <a:pPr>
              <a:lnSpc>
                <a:spcPct val="120000"/>
              </a:lnSpc>
              <a:spcBef>
                <a:spcPct val="20000"/>
              </a:spcBef>
              <a:tabLst>
                <a:tab pos="179388" algn="l"/>
                <a:tab pos="630238" algn="l"/>
              </a:tabLst>
            </a:pPr>
            <a:r>
              <a:rPr lang="de-AT" sz="1600">
                <a:solidFill>
                  <a:schemeClr val="tx1"/>
                </a:solidFill>
              </a:rPr>
              <a:t>Professional partner in engineering and support</a:t>
            </a:r>
          </a:p>
          <a:p>
            <a:pPr marL="357188" lvl="1" indent="-84138">
              <a:lnSpc>
                <a:spcPct val="120000"/>
              </a:lnSpc>
              <a:spcBef>
                <a:spcPct val="20000"/>
              </a:spcBef>
              <a:buFontTx/>
              <a:buChar char="•"/>
              <a:tabLst>
                <a:tab pos="179388" algn="l"/>
                <a:tab pos="630238" algn="l"/>
              </a:tabLst>
            </a:pPr>
            <a:r>
              <a:rPr lang="de-AT" sz="1400" b="0">
                <a:solidFill>
                  <a:schemeClr val="tx1"/>
                </a:solidFill>
              </a:rPr>
              <a:t>turn-key solutions or flexible customizing supported by state-of-the-art tools</a:t>
            </a:r>
          </a:p>
          <a:p>
            <a:pPr marL="357188" lvl="1" indent="-84138">
              <a:lnSpc>
                <a:spcPct val="120000"/>
              </a:lnSpc>
              <a:spcBef>
                <a:spcPct val="20000"/>
              </a:spcBef>
              <a:buFontTx/>
              <a:buChar char="•"/>
              <a:tabLst>
                <a:tab pos="179388" algn="l"/>
                <a:tab pos="630238" algn="l"/>
              </a:tabLst>
            </a:pPr>
            <a:r>
              <a:rPr lang="de-AT" sz="1400" b="0">
                <a:solidFill>
                  <a:schemeClr val="tx1"/>
                </a:solidFill>
              </a:rPr>
              <a:t>best competence from consulting to after sales service</a:t>
            </a:r>
          </a:p>
          <a:p>
            <a:pPr marL="357188" lvl="1" indent="-84138">
              <a:lnSpc>
                <a:spcPct val="120000"/>
              </a:lnSpc>
              <a:spcBef>
                <a:spcPct val="20000"/>
              </a:spcBef>
              <a:buFontTx/>
              <a:buChar char="•"/>
              <a:tabLst>
                <a:tab pos="179388" algn="l"/>
                <a:tab pos="630238" algn="l"/>
              </a:tabLst>
            </a:pPr>
            <a:r>
              <a:rPr lang="de-AT" sz="1400" b="0">
                <a:solidFill>
                  <a:schemeClr val="tx1"/>
                </a:solidFill>
              </a:rPr>
              <a:t>more than 20 years of experience in injection molding controls</a:t>
            </a:r>
          </a:p>
          <a:p>
            <a:pPr marL="357188" lvl="1" indent="-84138">
              <a:lnSpc>
                <a:spcPct val="120000"/>
              </a:lnSpc>
              <a:spcBef>
                <a:spcPct val="20000"/>
              </a:spcBef>
              <a:buFontTx/>
              <a:buChar char="•"/>
              <a:tabLst>
                <a:tab pos="179388" algn="l"/>
                <a:tab pos="630238" algn="l"/>
              </a:tabLst>
            </a:pPr>
            <a:endParaRPr lang="de-AT" sz="1400" b="0">
              <a:solidFill>
                <a:schemeClr val="tx1"/>
              </a:solidFill>
            </a:endParaRPr>
          </a:p>
          <a:p>
            <a:pPr>
              <a:lnSpc>
                <a:spcPct val="120000"/>
              </a:lnSpc>
              <a:spcBef>
                <a:spcPct val="20000"/>
              </a:spcBef>
              <a:tabLst>
                <a:tab pos="179388" algn="l"/>
                <a:tab pos="630238" algn="l"/>
              </a:tabLst>
            </a:pPr>
            <a:endParaRPr lang="de-AT" sz="1600">
              <a:solidFill>
                <a:schemeClr val="tx1"/>
              </a:solidFill>
            </a:endParaRPr>
          </a:p>
          <a:p>
            <a:pPr marL="357188" lvl="1" indent="-84138">
              <a:lnSpc>
                <a:spcPct val="120000"/>
              </a:lnSpc>
              <a:spcBef>
                <a:spcPct val="20000"/>
              </a:spcBef>
              <a:buFontTx/>
              <a:buChar char="•"/>
              <a:tabLst>
                <a:tab pos="179388" algn="l"/>
                <a:tab pos="630238" algn="l"/>
              </a:tabLst>
            </a:pPr>
            <a:endParaRPr lang="de-AT" sz="1400" b="0">
              <a:solidFill>
                <a:schemeClr val="tx1"/>
              </a:solidFill>
            </a:endParaRPr>
          </a:p>
        </p:txBody>
      </p:sp>
      <p:pic>
        <p:nvPicPr>
          <p:cNvPr id="61446" name="Picture 6"/>
          <p:cNvPicPr>
            <a:picLocks noChangeAspect="1" noChangeArrowheads="1"/>
          </p:cNvPicPr>
          <p:nvPr/>
        </p:nvPicPr>
        <p:blipFill>
          <a:blip r:embed="rId3" cstate="print"/>
          <a:srcRect r="7687"/>
          <a:stretch>
            <a:fillRect/>
          </a:stretch>
        </p:blipFill>
        <p:spPr bwMode="auto">
          <a:xfrm>
            <a:off x="517282" y="4005263"/>
            <a:ext cx="2392973" cy="1649412"/>
          </a:xfrm>
          <a:prstGeom prst="rect">
            <a:avLst/>
          </a:prstGeom>
          <a:noFill/>
          <a:ln w="12700" algn="ctr">
            <a:noFill/>
            <a:miter lim="800000"/>
            <a:headEnd/>
            <a:tailEnd/>
          </a:ln>
          <a:effectLst/>
        </p:spPr>
      </p:pic>
      <p:pic>
        <p:nvPicPr>
          <p:cNvPr id="61448" name="Picture 8"/>
          <p:cNvPicPr>
            <a:picLocks noChangeAspect="1" noChangeArrowheads="1"/>
          </p:cNvPicPr>
          <p:nvPr/>
        </p:nvPicPr>
        <p:blipFill>
          <a:blip r:embed="rId4" cstate="print">
            <a:clrChange>
              <a:clrFrom>
                <a:srgbClr val="FEFEFE"/>
              </a:clrFrom>
              <a:clrTo>
                <a:srgbClr val="FEFEFE">
                  <a:alpha val="0"/>
                </a:srgbClr>
              </a:clrTo>
            </a:clrChange>
          </a:blip>
          <a:srcRect t="6250"/>
          <a:stretch>
            <a:fillRect/>
          </a:stretch>
        </p:blipFill>
        <p:spPr bwMode="auto">
          <a:xfrm>
            <a:off x="1314451" y="1773239"/>
            <a:ext cx="1063869" cy="936625"/>
          </a:xfrm>
          <a:prstGeom prst="rect">
            <a:avLst/>
          </a:prstGeom>
          <a:noFill/>
          <a:ln w="9525">
            <a:noFill/>
            <a:miter lim="800000"/>
            <a:headEnd/>
            <a:tailEnd/>
          </a:ln>
          <a:effectLst/>
        </p:spPr>
      </p:pic>
      <p:pic>
        <p:nvPicPr>
          <p:cNvPr id="61447" name="Picture 7"/>
          <p:cNvPicPr>
            <a:picLocks noChangeAspect="1" noChangeArrowheads="1"/>
          </p:cNvPicPr>
          <p:nvPr/>
        </p:nvPicPr>
        <p:blipFill>
          <a:blip r:embed="rId5" cstate="print">
            <a:clrChange>
              <a:clrFrom>
                <a:srgbClr val="FEFEFE"/>
              </a:clrFrom>
              <a:clrTo>
                <a:srgbClr val="FEFEFE">
                  <a:alpha val="0"/>
                </a:srgbClr>
              </a:clrTo>
            </a:clrChange>
          </a:blip>
          <a:srcRect t="13307"/>
          <a:stretch>
            <a:fillRect/>
          </a:stretch>
        </p:blipFill>
        <p:spPr bwMode="auto">
          <a:xfrm>
            <a:off x="583223" y="2382838"/>
            <a:ext cx="1135674" cy="927100"/>
          </a:xfrm>
          <a:prstGeom prst="rect">
            <a:avLst/>
          </a:prstGeom>
          <a:noFill/>
          <a:ln w="9525">
            <a:noFill/>
            <a:miter lim="800000"/>
            <a:headEnd/>
            <a:tailEnd/>
          </a:ln>
          <a:effectLst/>
        </p:spPr>
      </p:pic>
      <p:pic>
        <p:nvPicPr>
          <p:cNvPr id="61449" name="Picture 9"/>
          <p:cNvPicPr>
            <a:picLocks noChangeAspect="1" noChangeArrowheads="1"/>
          </p:cNvPicPr>
          <p:nvPr/>
        </p:nvPicPr>
        <p:blipFill>
          <a:blip r:embed="rId6" cstate="print">
            <a:clrChange>
              <a:clrFrom>
                <a:srgbClr val="FEFEFE"/>
              </a:clrFrom>
              <a:clrTo>
                <a:srgbClr val="FEFEFE">
                  <a:alpha val="0"/>
                </a:srgbClr>
              </a:clrTo>
            </a:clrChange>
          </a:blip>
          <a:srcRect t="11960"/>
          <a:stretch>
            <a:fillRect/>
          </a:stretch>
        </p:blipFill>
        <p:spPr bwMode="auto">
          <a:xfrm>
            <a:off x="1714500" y="2276475"/>
            <a:ext cx="1206012" cy="998538"/>
          </a:xfrm>
          <a:prstGeom prst="rect">
            <a:avLst/>
          </a:prstGeom>
          <a:noFill/>
          <a:ln w="9525">
            <a:noFill/>
            <a:miter lim="800000"/>
            <a:headEnd/>
            <a:tailEnd/>
          </a:ln>
          <a:effectLst/>
        </p:spPr>
      </p:pic>
      <p:sp>
        <p:nvSpPr>
          <p:cNvPr id="61457" name="Rectangle 17"/>
          <p:cNvSpPr>
            <a:spLocks noChangeArrowheads="1"/>
          </p:cNvSpPr>
          <p:nvPr/>
        </p:nvSpPr>
        <p:spPr bwMode="auto">
          <a:xfrm>
            <a:off x="517282" y="1700213"/>
            <a:ext cx="2392973" cy="1655762"/>
          </a:xfrm>
          <a:prstGeom prst="rect">
            <a:avLst/>
          </a:prstGeom>
          <a:noFill/>
          <a:ln w="12700" algn="ctr">
            <a:solidFill>
              <a:srgbClr val="00CC00"/>
            </a:solidFill>
            <a:miter lim="800000"/>
            <a:headEnd/>
            <a:tailEnd/>
          </a:ln>
          <a:effectLst/>
        </p:spPr>
        <p:txBody>
          <a:bodyPr wrap="none" lIns="90000" tIns="46800" rIns="90000" bIns="46800" anchor="ctr"/>
          <a:lstStyle/>
          <a:p>
            <a:endParaRPr lang="en-IN"/>
          </a:p>
        </p:txBody>
      </p:sp>
      <p:sp>
        <p:nvSpPr>
          <p:cNvPr id="61458" name="Rectangle 18"/>
          <p:cNvSpPr>
            <a:spLocks noChangeArrowheads="1"/>
          </p:cNvSpPr>
          <p:nvPr/>
        </p:nvSpPr>
        <p:spPr bwMode="auto">
          <a:xfrm>
            <a:off x="517282" y="4005263"/>
            <a:ext cx="2392973" cy="1655762"/>
          </a:xfrm>
          <a:prstGeom prst="rect">
            <a:avLst/>
          </a:prstGeom>
          <a:noFill/>
          <a:ln w="12700" algn="ctr">
            <a:solidFill>
              <a:srgbClr val="00CC00"/>
            </a:solidFill>
            <a:miter lim="800000"/>
            <a:headEnd/>
            <a:tailEnd/>
          </a:ln>
          <a:effectLst/>
        </p:spPr>
        <p:txBody>
          <a:bodyPr wrap="none" lIns="90000" tIns="46800" rIns="90000" bIns="46800" anchor="ctr"/>
          <a:lstStyle/>
          <a:p>
            <a:endParaRPr lang="en-IN"/>
          </a:p>
        </p:txBody>
      </p:sp>
      <p:pic>
        <p:nvPicPr>
          <p:cNvPr id="11" name="Picture 2" descr="C:\Users\Abhay Upadhye\Documents\ASU\ABHAY\ASU's Documents\Abhay\mifa_logo\mifa logo_300.jpg"/>
          <p:cNvPicPr>
            <a:picLocks noChangeAspect="1" noChangeArrowheads="1"/>
          </p:cNvPicPr>
          <p:nvPr/>
        </p:nvPicPr>
        <p:blipFill>
          <a:blip r:embed="rId7" cstate="print"/>
          <a:srcRect/>
          <a:stretch>
            <a:fillRect/>
          </a:stretch>
        </p:blipFill>
        <p:spPr bwMode="auto">
          <a:xfrm>
            <a:off x="611560" y="317491"/>
            <a:ext cx="1296144" cy="1023182"/>
          </a:xfrm>
          <a:prstGeom prst="rect">
            <a:avLst/>
          </a:prstGeom>
          <a:noFill/>
        </p:spPr>
      </p:pic>
      <p:sp>
        <p:nvSpPr>
          <p:cNvPr id="12" name="Footer Placeholder 11"/>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animEffect transition="in" filter="wipe(left)">
                                      <p:cBhvr>
                                        <p:cTn id="7" dur="500"/>
                                        <p:tgtEl>
                                          <p:spTgt spid="6144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445">
                                            <p:txEl>
                                              <p:pRg st="1" end="1"/>
                                            </p:txEl>
                                          </p:spTgt>
                                        </p:tgtEl>
                                        <p:attrNameLst>
                                          <p:attrName>style.visibility</p:attrName>
                                        </p:attrNameLst>
                                      </p:cBhvr>
                                      <p:to>
                                        <p:strVal val="visible"/>
                                      </p:to>
                                    </p:set>
                                    <p:animEffect transition="in" filter="wipe(left)">
                                      <p:cBhvr>
                                        <p:cTn id="10" dur="500"/>
                                        <p:tgtEl>
                                          <p:spTgt spid="6144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1445">
                                            <p:txEl>
                                              <p:pRg st="2" end="2"/>
                                            </p:txEl>
                                          </p:spTgt>
                                        </p:tgtEl>
                                        <p:attrNameLst>
                                          <p:attrName>style.visibility</p:attrName>
                                        </p:attrNameLst>
                                      </p:cBhvr>
                                      <p:to>
                                        <p:strVal val="visible"/>
                                      </p:to>
                                    </p:set>
                                    <p:animEffect transition="in" filter="wipe(left)">
                                      <p:cBhvr>
                                        <p:cTn id="13" dur="500"/>
                                        <p:tgtEl>
                                          <p:spTgt spid="6144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1445">
                                            <p:txEl>
                                              <p:pRg st="3" end="3"/>
                                            </p:txEl>
                                          </p:spTgt>
                                        </p:tgtEl>
                                        <p:attrNameLst>
                                          <p:attrName>style.visibility</p:attrName>
                                        </p:attrNameLst>
                                      </p:cBhvr>
                                      <p:to>
                                        <p:strVal val="visible"/>
                                      </p:to>
                                    </p:set>
                                    <p:animEffect transition="in" filter="wipe(left)">
                                      <p:cBhvr>
                                        <p:cTn id="18" dur="500"/>
                                        <p:tgtEl>
                                          <p:spTgt spid="6144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1445">
                                            <p:txEl>
                                              <p:pRg st="4" end="4"/>
                                            </p:txEl>
                                          </p:spTgt>
                                        </p:tgtEl>
                                        <p:attrNameLst>
                                          <p:attrName>style.visibility</p:attrName>
                                        </p:attrNameLst>
                                      </p:cBhvr>
                                      <p:to>
                                        <p:strVal val="visible"/>
                                      </p:to>
                                    </p:set>
                                    <p:animEffect transition="in" filter="wipe(left)">
                                      <p:cBhvr>
                                        <p:cTn id="21" dur="500"/>
                                        <p:tgtEl>
                                          <p:spTgt spid="6144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1445">
                                            <p:txEl>
                                              <p:pRg st="5" end="5"/>
                                            </p:txEl>
                                          </p:spTgt>
                                        </p:tgtEl>
                                        <p:attrNameLst>
                                          <p:attrName>style.visibility</p:attrName>
                                        </p:attrNameLst>
                                      </p:cBhvr>
                                      <p:to>
                                        <p:strVal val="visible"/>
                                      </p:to>
                                    </p:set>
                                    <p:animEffect transition="in" filter="wipe(left)">
                                      <p:cBhvr>
                                        <p:cTn id="24" dur="500"/>
                                        <p:tgtEl>
                                          <p:spTgt spid="6144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1445">
                                            <p:txEl>
                                              <p:pRg st="6" end="6"/>
                                            </p:txEl>
                                          </p:spTgt>
                                        </p:tgtEl>
                                        <p:attrNameLst>
                                          <p:attrName>style.visibility</p:attrName>
                                        </p:attrNameLst>
                                      </p:cBhvr>
                                      <p:to>
                                        <p:strVal val="visible"/>
                                      </p:to>
                                    </p:set>
                                    <p:animEffect transition="in" filter="wipe(left)">
                                      <p:cBhvr>
                                        <p:cTn id="29" dur="500"/>
                                        <p:tgtEl>
                                          <p:spTgt spid="61445">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1445">
                                            <p:txEl>
                                              <p:pRg st="7" end="7"/>
                                            </p:txEl>
                                          </p:spTgt>
                                        </p:tgtEl>
                                        <p:attrNameLst>
                                          <p:attrName>style.visibility</p:attrName>
                                        </p:attrNameLst>
                                      </p:cBhvr>
                                      <p:to>
                                        <p:strVal val="visible"/>
                                      </p:to>
                                    </p:set>
                                    <p:animEffect transition="in" filter="wipe(left)">
                                      <p:cBhvr>
                                        <p:cTn id="32" dur="500"/>
                                        <p:tgtEl>
                                          <p:spTgt spid="6144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45">
                                            <p:txEl>
                                              <p:pRg st="8" end="8"/>
                                            </p:txEl>
                                          </p:spTgt>
                                        </p:tgtEl>
                                        <p:attrNameLst>
                                          <p:attrName>style.visibility</p:attrName>
                                        </p:attrNameLst>
                                      </p:cBhvr>
                                      <p:to>
                                        <p:strVal val="visible"/>
                                      </p:to>
                                    </p:set>
                                    <p:animEffect transition="in" filter="wipe(left)">
                                      <p:cBhvr>
                                        <p:cTn id="37" dur="500"/>
                                        <p:tgtEl>
                                          <p:spTgt spid="61445">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1445">
                                            <p:txEl>
                                              <p:pRg st="9" end="9"/>
                                            </p:txEl>
                                          </p:spTgt>
                                        </p:tgtEl>
                                        <p:attrNameLst>
                                          <p:attrName>style.visibility</p:attrName>
                                        </p:attrNameLst>
                                      </p:cBhvr>
                                      <p:to>
                                        <p:strVal val="visible"/>
                                      </p:to>
                                    </p:set>
                                    <p:animEffect transition="in" filter="wipe(left)">
                                      <p:cBhvr>
                                        <p:cTn id="40" dur="500"/>
                                        <p:tgtEl>
                                          <p:spTgt spid="61445">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1445">
                                            <p:txEl>
                                              <p:pRg st="10" end="10"/>
                                            </p:txEl>
                                          </p:spTgt>
                                        </p:tgtEl>
                                        <p:attrNameLst>
                                          <p:attrName>style.visibility</p:attrName>
                                        </p:attrNameLst>
                                      </p:cBhvr>
                                      <p:to>
                                        <p:strVal val="visible"/>
                                      </p:to>
                                    </p:set>
                                    <p:animEffect transition="in" filter="wipe(left)">
                                      <p:cBhvr>
                                        <p:cTn id="43" dur="500"/>
                                        <p:tgtEl>
                                          <p:spTgt spid="61445">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1445">
                                            <p:txEl>
                                              <p:pRg st="11" end="11"/>
                                            </p:txEl>
                                          </p:spTgt>
                                        </p:tgtEl>
                                        <p:attrNameLst>
                                          <p:attrName>style.visibility</p:attrName>
                                        </p:attrNameLst>
                                      </p:cBhvr>
                                      <p:to>
                                        <p:strVal val="visible"/>
                                      </p:to>
                                    </p:set>
                                    <p:animEffect transition="in" filter="wipe(left)">
                                      <p:cBhvr>
                                        <p:cTn id="46" dur="500"/>
                                        <p:tgtEl>
                                          <p:spTgt spid="6144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latin typeface="Brush Script MT" pitchFamily="66" charset="0"/>
              </a:rPr>
              <a:t>Your reliable partner in Automation </a:t>
            </a:r>
            <a:endParaRPr lang="en-IN" sz="2400" dirty="0">
              <a:latin typeface="Brush Script MT" pitchFamily="66" charset="0"/>
            </a:endParaRPr>
          </a:p>
        </p:txBody>
      </p:sp>
      <p:sp>
        <p:nvSpPr>
          <p:cNvPr id="6" name="Footer Placeholder 5"/>
          <p:cNvSpPr>
            <a:spLocks noGrp="1"/>
          </p:cNvSpPr>
          <p:nvPr>
            <p:ph type="ftr" sz="quarter" idx="11"/>
          </p:nvPr>
        </p:nvSpPr>
        <p:spPr>
          <a:xfrm>
            <a:off x="2699792" y="6356350"/>
            <a:ext cx="3312368" cy="365125"/>
          </a:xfrm>
        </p:spPr>
        <p:txBody>
          <a:bodyPr/>
          <a:lstStyle/>
          <a:p>
            <a:r>
              <a:rPr lang="en-IN" smtClean="0"/>
              <a:t>PMMAI – Tecknow Edge  - 7th June 2014</a:t>
            </a:r>
            <a:endParaRPr lang="en-IN" dirty="0"/>
          </a:p>
        </p:txBody>
      </p:sp>
      <p:pic>
        <p:nvPicPr>
          <p:cNvPr id="1026" name="Picture 2" descr="C:\Users\Abhay Upadhye\Documents\ASU\ABHAY\ASU's Documents\Abhay\mifa_logo\mifa logo_300.jpg"/>
          <p:cNvPicPr>
            <a:picLocks noChangeAspect="1" noChangeArrowheads="1"/>
          </p:cNvPicPr>
          <p:nvPr/>
        </p:nvPicPr>
        <p:blipFill>
          <a:blip r:embed="rId3" cstate="print"/>
          <a:srcRect/>
          <a:stretch>
            <a:fillRect/>
          </a:stretch>
        </p:blipFill>
        <p:spPr bwMode="auto">
          <a:xfrm>
            <a:off x="611560" y="317491"/>
            <a:ext cx="1296144" cy="1023182"/>
          </a:xfrm>
          <a:prstGeom prst="rect">
            <a:avLst/>
          </a:prstGeom>
          <a:noFill/>
        </p:spPr>
      </p:pic>
      <p:sp>
        <p:nvSpPr>
          <p:cNvPr id="5" name="Content Placeholder 4"/>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lgn="ctr">
              <a:buNone/>
            </a:pPr>
            <a:r>
              <a:rPr lang="en-US" dirty="0" err="1" smtClean="0"/>
              <a:t>MIFA</a:t>
            </a:r>
            <a:r>
              <a:rPr lang="en-US" dirty="0" smtClean="0"/>
              <a:t> SYSTEMS PVT. LTD.</a:t>
            </a:r>
          </a:p>
          <a:p>
            <a:pPr algn="ctr">
              <a:buNone/>
            </a:pPr>
            <a:endParaRPr lang="en-US" dirty="0" smtClean="0"/>
          </a:p>
          <a:p>
            <a:pPr algn="ctr">
              <a:buNone/>
            </a:pPr>
            <a:endParaRPr lang="en-US" dirty="0"/>
          </a:p>
          <a:p>
            <a:pPr algn="ctr">
              <a:buNone/>
            </a:pPr>
            <a:r>
              <a:rPr lang="en-US" dirty="0" smtClean="0"/>
              <a:t>Complete Extrusion Monitoring system</a:t>
            </a:r>
          </a:p>
          <a:p>
            <a:pPr algn="ctr">
              <a:buNone/>
            </a:pPr>
            <a:r>
              <a:rPr lang="en-US" dirty="0" smtClean="0">
                <a:latin typeface="Brush Script MT" pitchFamily="66" charset="0"/>
              </a:rPr>
              <a:t>The right solution for your plant</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sz="3200" dirty="0"/>
          </a:p>
        </p:txBody>
      </p:sp>
      <p:sp>
        <p:nvSpPr>
          <p:cNvPr id="3" name="Footer Placeholder 2"/>
          <p:cNvSpPr>
            <a:spLocks noGrp="1"/>
          </p:cNvSpPr>
          <p:nvPr>
            <p:ph type="ftr" sz="quarter" idx="11"/>
          </p:nvPr>
        </p:nvSpPr>
        <p:spPr/>
        <p:txBody>
          <a:bodyPr/>
          <a:lstStyle/>
          <a:p>
            <a:r>
              <a:rPr lang="en-IN" smtClean="0"/>
              <a:t>PMMAI – Tecknow Edge  - 7th June 2014</a:t>
            </a:r>
            <a:endParaRPr lang="en-IN"/>
          </a:p>
        </p:txBody>
      </p:sp>
      <p:pic>
        <p:nvPicPr>
          <p:cNvPr id="4" name="Picture 2" descr="C:\Users\Abhay Upadhye\Documents\ASU\ABHAY\ASU's Documents\Abhay\mifa_logo\mifa logo_300.jpg"/>
          <p:cNvPicPr>
            <a:picLocks noChangeAspect="1" noChangeArrowheads="1"/>
          </p:cNvPicPr>
          <p:nvPr/>
        </p:nvPicPr>
        <p:blipFill>
          <a:blip r:embed="rId2" cstate="print"/>
          <a:srcRect/>
          <a:stretch>
            <a:fillRect/>
          </a:stretch>
        </p:blipFill>
        <p:spPr bwMode="auto">
          <a:xfrm>
            <a:off x="611560" y="317491"/>
            <a:ext cx="1022515" cy="807253"/>
          </a:xfrm>
          <a:prstGeom prst="rect">
            <a:avLst/>
          </a:prstGeom>
          <a:noFill/>
        </p:spPr>
      </p:pic>
      <p:pic>
        <p:nvPicPr>
          <p:cNvPr id="5" name="Picture 4"/>
          <p:cNvPicPr/>
          <p:nvPr/>
        </p:nvPicPr>
        <p:blipFill>
          <a:blip r:embed="rId3" cstate="print"/>
          <a:srcRect/>
          <a:stretch>
            <a:fillRect/>
          </a:stretch>
        </p:blipFill>
        <p:spPr bwMode="auto">
          <a:xfrm>
            <a:off x="899592" y="1340768"/>
            <a:ext cx="7416824"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Drive Settings</a:t>
            </a:r>
            <a:endParaRPr lang="en-IN" sz="3200" dirty="0"/>
          </a:p>
        </p:txBody>
      </p:sp>
      <p:sp>
        <p:nvSpPr>
          <p:cNvPr id="3" name="Footer Placeholder 2"/>
          <p:cNvSpPr>
            <a:spLocks noGrp="1"/>
          </p:cNvSpPr>
          <p:nvPr>
            <p:ph type="ftr" sz="quarter" idx="11"/>
          </p:nvPr>
        </p:nvSpPr>
        <p:spPr/>
        <p:txBody>
          <a:bodyPr/>
          <a:lstStyle/>
          <a:p>
            <a:r>
              <a:rPr lang="en-IN" smtClean="0"/>
              <a:t>PMMAI – Tecknow Edge  - 7th June 2014</a:t>
            </a:r>
            <a:endParaRPr lang="en-IN"/>
          </a:p>
        </p:txBody>
      </p:sp>
      <p:pic>
        <p:nvPicPr>
          <p:cNvPr id="5" name="Picture 2" descr="C:\Users\Abhay Upadhye\Documents\ASU\ABHAY\ASU's Documents\Abhay\mifa_logo\mifa logo_300.jpg"/>
          <p:cNvPicPr>
            <a:picLocks noChangeAspect="1" noChangeArrowheads="1"/>
          </p:cNvPicPr>
          <p:nvPr/>
        </p:nvPicPr>
        <p:blipFill>
          <a:blip r:embed="rId2" cstate="print"/>
          <a:srcRect/>
          <a:stretch>
            <a:fillRect/>
          </a:stretch>
        </p:blipFill>
        <p:spPr bwMode="auto">
          <a:xfrm>
            <a:off x="611560" y="317491"/>
            <a:ext cx="1022515" cy="807253"/>
          </a:xfrm>
          <a:prstGeom prst="rect">
            <a:avLst/>
          </a:prstGeom>
          <a:noFill/>
        </p:spPr>
      </p:pic>
      <p:pic>
        <p:nvPicPr>
          <p:cNvPr id="45058" name="Picture 2" descr="\\Abhay_toshiba\Users\Public\to_ASU\DriveView.bmp"/>
          <p:cNvPicPr>
            <a:picLocks noChangeAspect="1" noChangeArrowheads="1"/>
          </p:cNvPicPr>
          <p:nvPr/>
        </p:nvPicPr>
        <p:blipFill>
          <a:blip r:embed="rId3" cstate="print"/>
          <a:srcRect/>
          <a:stretch>
            <a:fillRect/>
          </a:stretch>
        </p:blipFill>
        <p:spPr bwMode="auto">
          <a:xfrm>
            <a:off x="971600" y="1214754"/>
            <a:ext cx="7524328" cy="564324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4" name="Footer Placeholder 3"/>
          <p:cNvSpPr>
            <a:spLocks noGrp="1"/>
          </p:cNvSpPr>
          <p:nvPr>
            <p:ph type="ftr" sz="quarter" idx="11"/>
          </p:nvPr>
        </p:nvSpPr>
        <p:spPr/>
        <p:txBody>
          <a:bodyPr/>
          <a:lstStyle/>
          <a:p>
            <a:r>
              <a:rPr lang="en-IN" smtClean="0"/>
              <a:t>PMMAI – Tecknow Edge  - 7th June 2014</a:t>
            </a:r>
            <a:endParaRPr lang="en-IN"/>
          </a:p>
        </p:txBody>
      </p:sp>
      <p:pic>
        <p:nvPicPr>
          <p:cNvPr id="5" name="Picture 2" descr="C:\Users\Abhay Upadhye\Documents\ASU\ABHAY\ASU's Documents\Abhay\mifa_logo\mifa logo_300.jpg"/>
          <p:cNvPicPr>
            <a:picLocks noChangeAspect="1" noChangeArrowheads="1"/>
          </p:cNvPicPr>
          <p:nvPr/>
        </p:nvPicPr>
        <p:blipFill>
          <a:blip r:embed="rId2" cstate="print"/>
          <a:srcRect/>
          <a:stretch>
            <a:fillRect/>
          </a:stretch>
        </p:blipFill>
        <p:spPr bwMode="auto">
          <a:xfrm>
            <a:off x="611560" y="317491"/>
            <a:ext cx="1296144" cy="1023182"/>
          </a:xfrm>
          <a:prstGeom prst="rect">
            <a:avLst/>
          </a:prstGeom>
          <a:noFill/>
        </p:spPr>
      </p:pic>
      <p:sp>
        <p:nvSpPr>
          <p:cNvPr id="6" name="TextBox 5"/>
          <p:cNvSpPr txBox="1"/>
          <p:nvPr/>
        </p:nvSpPr>
        <p:spPr>
          <a:xfrm>
            <a:off x="395536" y="1772816"/>
            <a:ext cx="8280920" cy="369332"/>
          </a:xfrm>
          <a:prstGeom prst="rect">
            <a:avLst/>
          </a:prstGeom>
          <a:noFill/>
        </p:spPr>
        <p:txBody>
          <a:bodyPr wrap="square" rtlCol="0">
            <a:spAutoFit/>
          </a:bodyPr>
          <a:lstStyle/>
          <a:p>
            <a:pPr>
              <a:buFont typeface="Arial" pitchFamily="34" charset="0"/>
              <a:buChar char="•"/>
            </a:pPr>
            <a:r>
              <a:rPr lang="en-US" dirty="0" smtClean="0"/>
              <a:t>     What is a controller?</a:t>
            </a:r>
          </a:p>
        </p:txBody>
      </p:sp>
      <p:sp>
        <p:nvSpPr>
          <p:cNvPr id="7" name="TextBox 6"/>
          <p:cNvSpPr txBox="1"/>
          <p:nvPr/>
        </p:nvSpPr>
        <p:spPr>
          <a:xfrm>
            <a:off x="395536" y="2348880"/>
            <a:ext cx="8064896" cy="369332"/>
          </a:xfrm>
          <a:prstGeom prst="rect">
            <a:avLst/>
          </a:prstGeom>
          <a:noFill/>
        </p:spPr>
        <p:txBody>
          <a:bodyPr wrap="square" rtlCol="0">
            <a:spAutoFit/>
          </a:bodyPr>
          <a:lstStyle/>
          <a:p>
            <a:pPr>
              <a:buFont typeface="Arial" pitchFamily="34" charset="0"/>
              <a:buChar char="•"/>
            </a:pPr>
            <a:r>
              <a:rPr lang="en-US" dirty="0" smtClean="0"/>
              <a:t>     They are modern days interpreters between Man and Machines…..</a:t>
            </a:r>
          </a:p>
        </p:txBody>
      </p:sp>
      <p:sp>
        <p:nvSpPr>
          <p:cNvPr id="9" name="TextBox 8"/>
          <p:cNvSpPr txBox="1"/>
          <p:nvPr/>
        </p:nvSpPr>
        <p:spPr>
          <a:xfrm>
            <a:off x="395536" y="2924944"/>
            <a:ext cx="8208912" cy="369332"/>
          </a:xfrm>
          <a:prstGeom prst="rect">
            <a:avLst/>
          </a:prstGeom>
          <a:noFill/>
        </p:spPr>
        <p:txBody>
          <a:bodyPr wrap="square" rtlCol="0">
            <a:spAutoFit/>
          </a:bodyPr>
          <a:lstStyle/>
          <a:p>
            <a:pPr>
              <a:buFont typeface="Arial" pitchFamily="34" charset="0"/>
              <a:buChar char="•"/>
            </a:pPr>
            <a:r>
              <a:rPr lang="en-US" dirty="0" smtClean="0"/>
              <a:t>    What you expect from a good controller?</a:t>
            </a:r>
          </a:p>
        </p:txBody>
      </p:sp>
      <p:sp>
        <p:nvSpPr>
          <p:cNvPr id="10" name="TextBox 9"/>
          <p:cNvSpPr txBox="1"/>
          <p:nvPr/>
        </p:nvSpPr>
        <p:spPr>
          <a:xfrm>
            <a:off x="395536" y="3501008"/>
            <a:ext cx="8352928" cy="1200329"/>
          </a:xfrm>
          <a:prstGeom prst="rect">
            <a:avLst/>
          </a:prstGeom>
          <a:noFill/>
        </p:spPr>
        <p:txBody>
          <a:bodyPr wrap="square" rtlCol="0">
            <a:spAutoFit/>
          </a:bodyPr>
          <a:lstStyle/>
          <a:p>
            <a:pPr>
              <a:buFont typeface="Arial" pitchFamily="34" charset="0"/>
              <a:buChar char="•"/>
            </a:pPr>
            <a:r>
              <a:rPr lang="en-US" dirty="0" smtClean="0"/>
              <a:t>      The truth is ……….Every thing under the sun</a:t>
            </a:r>
          </a:p>
          <a:p>
            <a:pPr>
              <a:buFont typeface="Arial" pitchFamily="34" charset="0"/>
              <a:buChar char="•"/>
            </a:pPr>
            <a:r>
              <a:rPr lang="en-US" dirty="0" smtClean="0"/>
              <a:t>      The new breed of smart controller….. It can control, it can communicate, it can    </a:t>
            </a:r>
          </a:p>
          <a:p>
            <a:r>
              <a:rPr lang="en-US" dirty="0" smtClean="0"/>
              <a:t>        give facts &amp; figures, it can give  E-Mail or </a:t>
            </a:r>
            <a:r>
              <a:rPr lang="en-US" dirty="0" err="1" smtClean="0"/>
              <a:t>SMS</a:t>
            </a:r>
            <a:r>
              <a:rPr lang="en-US" dirty="0" smtClean="0"/>
              <a:t>,  it can give warnings….. </a:t>
            </a:r>
          </a:p>
          <a:p>
            <a:r>
              <a:rPr lang="en-US" dirty="0" smtClean="0"/>
              <a:t>        You want it to do everything with it now………Right?!!!!.......</a:t>
            </a:r>
            <a:endParaRPr lang="en-IN"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Barrel Zones</a:t>
            </a:r>
            <a:br>
              <a:rPr lang="en-US" sz="3200" dirty="0" smtClean="0"/>
            </a:br>
            <a:endParaRPr lang="en-IN" sz="3200" dirty="0"/>
          </a:p>
        </p:txBody>
      </p:sp>
      <p:sp>
        <p:nvSpPr>
          <p:cNvPr id="3" name="Footer Placeholder 2"/>
          <p:cNvSpPr>
            <a:spLocks noGrp="1"/>
          </p:cNvSpPr>
          <p:nvPr>
            <p:ph type="ftr" sz="quarter" idx="11"/>
          </p:nvPr>
        </p:nvSpPr>
        <p:spPr/>
        <p:txBody>
          <a:bodyPr/>
          <a:lstStyle/>
          <a:p>
            <a:r>
              <a:rPr lang="en-IN" smtClean="0"/>
              <a:t>PMMAI – Tecknow Edge  - 7th June 2014</a:t>
            </a:r>
            <a:endParaRPr lang="en-IN"/>
          </a:p>
        </p:txBody>
      </p:sp>
      <p:pic>
        <p:nvPicPr>
          <p:cNvPr id="44034" name="Picture 2" descr="\\Abhay_toshiba\Users\Public\to_ASU\BarelZone.bmp"/>
          <p:cNvPicPr>
            <a:picLocks noChangeAspect="1" noChangeArrowheads="1"/>
          </p:cNvPicPr>
          <p:nvPr/>
        </p:nvPicPr>
        <p:blipFill>
          <a:blip r:embed="rId2" cstate="print"/>
          <a:srcRect/>
          <a:stretch>
            <a:fillRect/>
          </a:stretch>
        </p:blipFill>
        <p:spPr bwMode="auto">
          <a:xfrm>
            <a:off x="1259632" y="944724"/>
            <a:ext cx="7884368" cy="5913276"/>
          </a:xfrm>
          <a:prstGeom prst="rect">
            <a:avLst/>
          </a:prstGeom>
          <a:noFill/>
        </p:spPr>
      </p:pic>
      <p:pic>
        <p:nvPicPr>
          <p:cNvPr id="5" name="Picture 2" descr="C:\Users\Abhay Upadhye\Documents\ASU\ABHAY\ASU's Documents\Abhay\mifa_logo\mifa logo_300.jpg"/>
          <p:cNvPicPr>
            <a:picLocks noChangeAspect="1" noChangeArrowheads="1"/>
          </p:cNvPicPr>
          <p:nvPr/>
        </p:nvPicPr>
        <p:blipFill>
          <a:blip r:embed="rId3" cstate="print"/>
          <a:srcRect/>
          <a:stretch>
            <a:fillRect/>
          </a:stretch>
        </p:blipFill>
        <p:spPr bwMode="auto">
          <a:xfrm>
            <a:off x="251520" y="188640"/>
            <a:ext cx="1022515" cy="80725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a:t>
            </a:r>
            <a:r>
              <a:rPr lang="en-US" dirty="0" err="1" smtClean="0"/>
              <a:t>PID</a:t>
            </a:r>
            <a:r>
              <a:rPr lang="en-US" dirty="0" smtClean="0"/>
              <a:t> Controllers</a:t>
            </a:r>
            <a:endParaRPr lang="en-IN" dirty="0"/>
          </a:p>
        </p:txBody>
      </p:sp>
      <p:sp>
        <p:nvSpPr>
          <p:cNvPr id="3" name="Content Placeholder 2"/>
          <p:cNvSpPr>
            <a:spLocks noGrp="1"/>
          </p:cNvSpPr>
          <p:nvPr>
            <p:ph idx="1"/>
          </p:nvPr>
        </p:nvSpPr>
        <p:spPr/>
        <p:txBody>
          <a:bodyPr/>
          <a:lstStyle/>
          <a:p>
            <a:pPr>
              <a:buNone/>
            </a:pPr>
            <a:r>
              <a:rPr lang="en-US" dirty="0" smtClean="0"/>
              <a:t>Various Sizes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Multi Channel                                   Controller</a:t>
            </a:r>
          </a:p>
          <a:p>
            <a:pPr>
              <a:buNone/>
            </a:pPr>
            <a:endParaRPr lang="en-US" dirty="0" smtClean="0"/>
          </a:p>
          <a:p>
            <a:pPr>
              <a:buNone/>
            </a:pPr>
            <a:endParaRPr lang="en-US" dirty="0" smtClean="0"/>
          </a:p>
          <a:p>
            <a:pPr>
              <a:buNone/>
            </a:pPr>
            <a:endParaRPr lang="en-IN" dirty="0"/>
          </a:p>
        </p:txBody>
      </p:sp>
      <p:sp>
        <p:nvSpPr>
          <p:cNvPr id="4" name="Footer Placeholder 3"/>
          <p:cNvSpPr>
            <a:spLocks noGrp="1"/>
          </p:cNvSpPr>
          <p:nvPr>
            <p:ph type="ftr" sz="quarter" idx="11"/>
          </p:nvPr>
        </p:nvSpPr>
        <p:spPr/>
        <p:txBody>
          <a:bodyPr/>
          <a:lstStyle/>
          <a:p>
            <a:r>
              <a:rPr lang="en-IN" smtClean="0"/>
              <a:t>PMMAI – Tecknow Edge  - 7th June 2014</a:t>
            </a:r>
            <a:endParaRPr lang="en-IN"/>
          </a:p>
        </p:txBody>
      </p:sp>
      <p:pic>
        <p:nvPicPr>
          <p:cNvPr id="5" name="Picture 2"/>
          <p:cNvPicPr>
            <a:picLocks noChangeAspect="1" noChangeArrowheads="1"/>
          </p:cNvPicPr>
          <p:nvPr/>
        </p:nvPicPr>
        <p:blipFill>
          <a:blip r:embed="rId2" cstate="print"/>
          <a:srcRect/>
          <a:stretch>
            <a:fillRect/>
          </a:stretch>
        </p:blipFill>
        <p:spPr bwMode="auto">
          <a:xfrm>
            <a:off x="1619672" y="2608108"/>
            <a:ext cx="1152128" cy="103691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739608" y="2420888"/>
            <a:ext cx="1520374" cy="1025649"/>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4283968" y="2121872"/>
            <a:ext cx="1339974" cy="1408108"/>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5685151" y="2276872"/>
            <a:ext cx="644385" cy="1254249"/>
          </a:xfrm>
          <a:prstGeom prst="rect">
            <a:avLst/>
          </a:prstGeom>
          <a:noFill/>
          <a:ln w="9525">
            <a:noFill/>
            <a:miter lim="800000"/>
            <a:headEnd/>
            <a:tailEnd/>
          </a:ln>
        </p:spPr>
      </p:pic>
      <p:pic>
        <p:nvPicPr>
          <p:cNvPr id="9" name="Picture 6"/>
          <p:cNvPicPr>
            <a:picLocks noChangeAspect="1" noChangeArrowheads="1"/>
          </p:cNvPicPr>
          <p:nvPr/>
        </p:nvPicPr>
        <p:blipFill>
          <a:blip r:embed="rId6" cstate="print"/>
          <a:srcRect/>
          <a:stretch>
            <a:fillRect/>
          </a:stretch>
        </p:blipFill>
        <p:spPr bwMode="auto">
          <a:xfrm>
            <a:off x="6444208" y="2780928"/>
            <a:ext cx="879343" cy="659507"/>
          </a:xfrm>
          <a:prstGeom prst="rect">
            <a:avLst/>
          </a:prstGeom>
          <a:noFill/>
          <a:ln w="9525">
            <a:noFill/>
            <a:miter lim="800000"/>
            <a:headEnd/>
            <a:tailEnd/>
          </a:ln>
        </p:spPr>
      </p:pic>
      <p:pic>
        <p:nvPicPr>
          <p:cNvPr id="10" name="Picture 7"/>
          <p:cNvPicPr>
            <a:picLocks noChangeAspect="1" noChangeArrowheads="1"/>
          </p:cNvPicPr>
          <p:nvPr/>
        </p:nvPicPr>
        <p:blipFill>
          <a:blip r:embed="rId7" cstate="print"/>
          <a:srcRect/>
          <a:stretch>
            <a:fillRect/>
          </a:stretch>
        </p:blipFill>
        <p:spPr bwMode="auto">
          <a:xfrm>
            <a:off x="3563888" y="3861048"/>
            <a:ext cx="2344417" cy="163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 Drives</a:t>
            </a:r>
            <a:endParaRPr lang="en-IN" dirty="0"/>
          </a:p>
        </p:txBody>
      </p:sp>
      <p:sp>
        <p:nvSpPr>
          <p:cNvPr id="4" name="Footer Placeholder 3"/>
          <p:cNvSpPr>
            <a:spLocks noGrp="1"/>
          </p:cNvSpPr>
          <p:nvPr>
            <p:ph type="ftr" sz="quarter" idx="11"/>
          </p:nvPr>
        </p:nvSpPr>
        <p:spPr/>
        <p:txBody>
          <a:bodyPr/>
          <a:lstStyle/>
          <a:p>
            <a:r>
              <a:rPr lang="en-IN" smtClean="0"/>
              <a:t>PMMAI – Tecknow Edge  - 7th June 2014</a:t>
            </a:r>
            <a:endParaRPr lang="en-IN"/>
          </a:p>
        </p:txBody>
      </p:sp>
      <p:pic>
        <p:nvPicPr>
          <p:cNvPr id="44034" name="Picture 2"/>
          <p:cNvPicPr>
            <a:picLocks noGrp="1" noChangeAspect="1" noChangeArrowheads="1"/>
          </p:cNvPicPr>
          <p:nvPr>
            <p:ph idx="1"/>
          </p:nvPr>
        </p:nvPicPr>
        <p:blipFill>
          <a:blip r:embed="rId2" cstate="print"/>
          <a:srcRect/>
          <a:stretch>
            <a:fillRect/>
          </a:stretch>
        </p:blipFill>
        <p:spPr bwMode="auto">
          <a:xfrm>
            <a:off x="2123728" y="2780928"/>
            <a:ext cx="5313293" cy="3295475"/>
          </a:xfrm>
          <a:prstGeom prst="rect">
            <a:avLst/>
          </a:prstGeom>
          <a:noFill/>
          <a:ln w="9525">
            <a:noFill/>
            <a:miter lim="800000"/>
            <a:headEnd/>
            <a:tailEnd/>
          </a:ln>
        </p:spPr>
      </p:pic>
      <p:sp>
        <p:nvSpPr>
          <p:cNvPr id="6" name="TextBox 5"/>
          <p:cNvSpPr txBox="1"/>
          <p:nvPr/>
        </p:nvSpPr>
        <p:spPr>
          <a:xfrm>
            <a:off x="899592" y="1412776"/>
            <a:ext cx="7272808" cy="830997"/>
          </a:xfrm>
          <a:prstGeom prst="rect">
            <a:avLst/>
          </a:prstGeom>
          <a:noFill/>
        </p:spPr>
        <p:txBody>
          <a:bodyPr wrap="square" rtlCol="0">
            <a:spAutoFit/>
          </a:bodyPr>
          <a:lstStyle/>
          <a:p>
            <a:pPr algn="ctr"/>
            <a:r>
              <a:rPr lang="en-US" sz="2400" b="1" dirty="0" smtClean="0"/>
              <a:t>Very useful tool for energy saving and protection of motor and mechanics.</a:t>
            </a:r>
            <a:endParaRPr lang="en-IN"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PLC’s</a:t>
            </a:r>
            <a:r>
              <a:rPr lang="en-US" dirty="0" smtClean="0"/>
              <a:t> &amp; </a:t>
            </a:r>
            <a:r>
              <a:rPr lang="en-US" dirty="0" err="1" smtClean="0"/>
              <a:t>HMI</a:t>
            </a:r>
            <a:endParaRPr lang="en-IN" dirty="0"/>
          </a:p>
        </p:txBody>
      </p:sp>
      <p:sp>
        <p:nvSpPr>
          <p:cNvPr id="4" name="Footer Placeholder 3"/>
          <p:cNvSpPr>
            <a:spLocks noGrp="1"/>
          </p:cNvSpPr>
          <p:nvPr>
            <p:ph type="ftr" sz="quarter" idx="11"/>
          </p:nvPr>
        </p:nvSpPr>
        <p:spPr/>
        <p:txBody>
          <a:bodyPr/>
          <a:lstStyle/>
          <a:p>
            <a:r>
              <a:rPr lang="en-IN" smtClean="0"/>
              <a:t>PMMAI – Tecknow Edge  - 7th June 2014</a:t>
            </a:r>
            <a:endParaRPr lang="en-IN"/>
          </a:p>
        </p:txBody>
      </p:sp>
      <p:sp>
        <p:nvSpPr>
          <p:cNvPr id="20" name="Content Placeholder 19"/>
          <p:cNvSpPr>
            <a:spLocks noGrp="1"/>
          </p:cNvSpPr>
          <p:nvPr>
            <p:ph idx="1"/>
          </p:nvPr>
        </p:nvSpPr>
        <p:spPr/>
        <p:txBody>
          <a:bodyPr/>
          <a:lstStyle/>
          <a:p>
            <a:pPr>
              <a:buNone/>
            </a:pPr>
            <a:r>
              <a:rPr lang="en-US" sz="2000" b="1" dirty="0" smtClean="0"/>
              <a:t>Various PLC &amp; </a:t>
            </a:r>
            <a:r>
              <a:rPr lang="en-US" sz="2000" b="1" dirty="0" err="1" smtClean="0"/>
              <a:t>HMI</a:t>
            </a:r>
            <a:r>
              <a:rPr lang="en-US" sz="2000" b="1" dirty="0" smtClean="0"/>
              <a:t> are available as per requirements and Budgets.</a:t>
            </a:r>
            <a:endParaRPr lang="en-IN" sz="2800" b="1" dirty="0"/>
          </a:p>
        </p:txBody>
      </p:sp>
      <p:pic>
        <p:nvPicPr>
          <p:cNvPr id="45069" name="Picture 13" descr="C:\Users\Abhay Upadhye\Desktop\image1.PNG"/>
          <p:cNvPicPr>
            <a:picLocks noChangeAspect="1" noChangeArrowheads="1"/>
          </p:cNvPicPr>
          <p:nvPr/>
        </p:nvPicPr>
        <p:blipFill>
          <a:blip r:embed="rId2" cstate="print"/>
          <a:srcRect/>
          <a:stretch>
            <a:fillRect/>
          </a:stretch>
        </p:blipFill>
        <p:spPr bwMode="auto">
          <a:xfrm>
            <a:off x="755576" y="4495714"/>
            <a:ext cx="3312368" cy="1553405"/>
          </a:xfrm>
          <a:prstGeom prst="rect">
            <a:avLst/>
          </a:prstGeom>
          <a:noFill/>
        </p:spPr>
      </p:pic>
      <p:pic>
        <p:nvPicPr>
          <p:cNvPr id="45070" name="Picture 14" descr="C:\Users\Abhay Upadhye\Desktop\image1.PNG"/>
          <p:cNvPicPr>
            <a:picLocks noChangeAspect="1" noChangeArrowheads="1"/>
          </p:cNvPicPr>
          <p:nvPr/>
        </p:nvPicPr>
        <p:blipFill>
          <a:blip r:embed="rId3" cstate="print"/>
          <a:srcRect/>
          <a:stretch>
            <a:fillRect/>
          </a:stretch>
        </p:blipFill>
        <p:spPr bwMode="auto">
          <a:xfrm>
            <a:off x="5076056" y="4678644"/>
            <a:ext cx="3168352" cy="1342643"/>
          </a:xfrm>
          <a:prstGeom prst="rect">
            <a:avLst/>
          </a:prstGeom>
          <a:noFill/>
        </p:spPr>
      </p:pic>
      <p:pic>
        <p:nvPicPr>
          <p:cNvPr id="45071" name="Picture 15" descr="C:\Users\Abhay Upadhye\Desktop\image2.PNG"/>
          <p:cNvPicPr>
            <a:picLocks noChangeAspect="1" noChangeArrowheads="1"/>
          </p:cNvPicPr>
          <p:nvPr/>
        </p:nvPicPr>
        <p:blipFill>
          <a:blip r:embed="rId4" cstate="print"/>
          <a:srcRect/>
          <a:stretch>
            <a:fillRect/>
          </a:stretch>
        </p:blipFill>
        <p:spPr bwMode="auto">
          <a:xfrm>
            <a:off x="5364088" y="2492896"/>
            <a:ext cx="2729335" cy="1800200"/>
          </a:xfrm>
          <a:prstGeom prst="rect">
            <a:avLst/>
          </a:prstGeom>
          <a:noFill/>
        </p:spPr>
      </p:pic>
      <p:pic>
        <p:nvPicPr>
          <p:cNvPr id="45072" name="Picture 16" descr="C:\Users\Abhay Upadhye\Desktop\Power Point Images\images5.PNG"/>
          <p:cNvPicPr>
            <a:picLocks noChangeAspect="1" noChangeArrowheads="1"/>
          </p:cNvPicPr>
          <p:nvPr/>
        </p:nvPicPr>
        <p:blipFill>
          <a:blip r:embed="rId5" cstate="print"/>
          <a:srcRect/>
          <a:stretch>
            <a:fillRect/>
          </a:stretch>
        </p:blipFill>
        <p:spPr bwMode="auto">
          <a:xfrm>
            <a:off x="787470" y="2348880"/>
            <a:ext cx="3015635" cy="187220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Footer Placeholder 2"/>
          <p:cNvSpPr>
            <a:spLocks noGrp="1"/>
          </p:cNvSpPr>
          <p:nvPr>
            <p:ph type="ftr" sz="quarter" idx="11"/>
          </p:nvPr>
        </p:nvSpPr>
        <p:spPr/>
        <p:txBody>
          <a:bodyPr/>
          <a:lstStyle/>
          <a:p>
            <a:r>
              <a:rPr lang="en-IN" smtClean="0"/>
              <a:t>PMMAI – Tecknow Edge  - 7th June 2014</a:t>
            </a:r>
            <a:endParaRPr lang="en-IN" dirty="0"/>
          </a:p>
        </p:txBody>
      </p:sp>
      <p:pic>
        <p:nvPicPr>
          <p:cNvPr id="4" name="Picture 2" descr="C:\Users\Abhay Upadhye\Documents\ASU\ABHAY\ASU's Documents\Abhay\mifa_logo\mifa logo_300.jpg"/>
          <p:cNvPicPr>
            <a:picLocks noChangeAspect="1" noChangeArrowheads="1"/>
          </p:cNvPicPr>
          <p:nvPr/>
        </p:nvPicPr>
        <p:blipFill>
          <a:blip r:embed="rId2" cstate="print"/>
          <a:srcRect/>
          <a:stretch>
            <a:fillRect/>
          </a:stretch>
        </p:blipFill>
        <p:spPr bwMode="auto">
          <a:xfrm>
            <a:off x="539552" y="317491"/>
            <a:ext cx="1440160" cy="1023277"/>
          </a:xfrm>
          <a:prstGeom prst="rect">
            <a:avLst/>
          </a:prstGeom>
          <a:noFill/>
        </p:spPr>
      </p:pic>
      <p:sp>
        <p:nvSpPr>
          <p:cNvPr id="5" name="TextBox 4"/>
          <p:cNvSpPr txBox="1"/>
          <p:nvPr/>
        </p:nvSpPr>
        <p:spPr>
          <a:xfrm>
            <a:off x="1259632" y="2420888"/>
            <a:ext cx="6912768" cy="3170099"/>
          </a:xfrm>
          <a:prstGeom prst="rect">
            <a:avLst/>
          </a:prstGeom>
          <a:noFill/>
        </p:spPr>
        <p:txBody>
          <a:bodyPr wrap="square" rtlCol="0">
            <a:spAutoFit/>
          </a:bodyPr>
          <a:lstStyle/>
          <a:p>
            <a:pPr algn="ctr"/>
            <a:r>
              <a:rPr lang="en-US" sz="4000" dirty="0" smtClean="0">
                <a:solidFill>
                  <a:srgbClr val="FF0000"/>
                </a:solidFill>
                <a:latin typeface="Bernard MT Condensed" pitchFamily="18" charset="0"/>
              </a:rPr>
              <a:t>BIG THANK YOU TO YOU ALL FOR YOUR PATIENCE &amp; TIME</a:t>
            </a:r>
          </a:p>
          <a:p>
            <a:pPr algn="ctr"/>
            <a:endParaRPr lang="en-US" sz="4000" dirty="0" smtClean="0">
              <a:solidFill>
                <a:srgbClr val="FF0000"/>
              </a:solidFill>
              <a:latin typeface="Bernard MT Condensed" pitchFamily="18" charset="0"/>
            </a:endParaRPr>
          </a:p>
          <a:p>
            <a:pPr algn="ctr"/>
            <a:endParaRPr lang="en-US" sz="4000" dirty="0" smtClean="0">
              <a:solidFill>
                <a:srgbClr val="FF0000"/>
              </a:solidFill>
              <a:latin typeface="Bernard MT Condensed" pitchFamily="18" charset="0"/>
            </a:endParaRPr>
          </a:p>
          <a:p>
            <a:pPr algn="ctr"/>
            <a:r>
              <a:rPr lang="en-US" sz="4000" dirty="0" err="1" smtClean="0">
                <a:solidFill>
                  <a:srgbClr val="FF0000"/>
                </a:solidFill>
                <a:latin typeface="Bernard MT Condensed" pitchFamily="18" charset="0"/>
              </a:rPr>
              <a:t>MIFA</a:t>
            </a:r>
            <a:r>
              <a:rPr lang="en-US" sz="4000" dirty="0" smtClean="0">
                <a:solidFill>
                  <a:srgbClr val="FF0000"/>
                </a:solidFill>
                <a:latin typeface="Bernard MT Condensed" pitchFamily="18" charset="0"/>
              </a:rPr>
              <a:t> TEAM</a:t>
            </a:r>
            <a:endParaRPr lang="en-IN" dirty="0">
              <a:solidFill>
                <a:srgbClr val="FF0000"/>
              </a:solidFill>
              <a:latin typeface="Bernard MT Condense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
          <p:cNvSpPr>
            <a:spLocks noGrp="1" noChangeArrowheads="1"/>
          </p:cNvSpPr>
          <p:nvPr>
            <p:ph type="title" idx="4294967295"/>
          </p:nvPr>
        </p:nvSpPr>
        <p:spPr>
          <a:xfrm>
            <a:off x="554401" y="946180"/>
            <a:ext cx="7807680" cy="730156"/>
          </a:xfrm>
        </p:spPr>
        <p:txBody>
          <a:bodyPr tIns="22401"/>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500" b="1" i="1" dirty="0" smtClean="0">
                <a:solidFill>
                  <a:srgbClr val="008000"/>
                </a:solidFill>
              </a:rPr>
              <a:t>Making Life Easy Through Modern Controls</a:t>
            </a:r>
          </a:p>
        </p:txBody>
      </p:sp>
      <p:sp>
        <p:nvSpPr>
          <p:cNvPr id="5124" name="Text Box 2"/>
          <p:cNvSpPr txBox="1">
            <a:spLocks noChangeArrowheads="1"/>
          </p:cNvSpPr>
          <p:nvPr/>
        </p:nvSpPr>
        <p:spPr bwMode="auto">
          <a:xfrm>
            <a:off x="6428160" y="1764186"/>
            <a:ext cx="2073600" cy="622145"/>
          </a:xfrm>
          <a:prstGeom prst="rect">
            <a:avLst/>
          </a:prstGeom>
          <a:noFill/>
          <a:ln w="9525">
            <a:noFill/>
            <a:round/>
            <a:headEnd/>
            <a:tailEnd/>
          </a:ln>
        </p:spPr>
        <p:txBody>
          <a:bodyPr lIns="81639" tIns="52820" rIns="81639" bIns="40820"/>
          <a:lstStyle/>
          <a:p>
            <a:pPr algn="r">
              <a:tabLst>
                <a:tab pos="656650" algn="l"/>
                <a:tab pos="1313299" algn="l"/>
                <a:tab pos="1969949" algn="l"/>
              </a:tabLst>
            </a:pPr>
            <a:endParaRPr lang="en-US" sz="1400" b="1" dirty="0">
              <a:solidFill>
                <a:srgbClr val="000000"/>
              </a:solidFill>
            </a:endParaRPr>
          </a:p>
          <a:p>
            <a:pPr algn="r">
              <a:tabLst>
                <a:tab pos="656650" algn="l"/>
                <a:tab pos="1313299" algn="l"/>
                <a:tab pos="1969949" algn="l"/>
              </a:tabLst>
            </a:pPr>
            <a:endParaRPr lang="en-US" sz="1400" b="1" dirty="0">
              <a:solidFill>
                <a:srgbClr val="000000"/>
              </a:solidFill>
            </a:endParaRPr>
          </a:p>
        </p:txBody>
      </p:sp>
      <p:sp>
        <p:nvSpPr>
          <p:cNvPr id="5125" name="Text Box 3"/>
          <p:cNvSpPr txBox="1">
            <a:spLocks noChangeArrowheads="1"/>
          </p:cNvSpPr>
          <p:nvPr/>
        </p:nvSpPr>
        <p:spPr bwMode="auto">
          <a:xfrm>
            <a:off x="414720" y="1795869"/>
            <a:ext cx="2835360" cy="488211"/>
          </a:xfrm>
          <a:prstGeom prst="rect">
            <a:avLst/>
          </a:prstGeom>
          <a:noFill/>
          <a:ln w="9525">
            <a:noFill/>
            <a:round/>
            <a:headEnd/>
            <a:tailEnd/>
          </a:ln>
        </p:spPr>
        <p:txBody>
          <a:bodyPr lIns="81639" tIns="60021" rIns="81639" bIns="40820"/>
          <a:lstStyle/>
          <a:p>
            <a:pPr>
              <a:tabLst>
                <a:tab pos="656650" algn="l"/>
                <a:tab pos="1313299" algn="l"/>
                <a:tab pos="1969949" algn="l"/>
                <a:tab pos="2626599" algn="l"/>
              </a:tabLst>
            </a:pPr>
            <a:r>
              <a:rPr lang="en-US" sz="2200" b="1" dirty="0" err="1">
                <a:solidFill>
                  <a:srgbClr val="008000"/>
                </a:solidFill>
              </a:rPr>
              <a:t>MIFA</a:t>
            </a:r>
            <a:r>
              <a:rPr lang="en-US" sz="2200" b="1" dirty="0">
                <a:solidFill>
                  <a:srgbClr val="008000"/>
                </a:solidFill>
              </a:rPr>
              <a:t> SYSTEMS </a:t>
            </a:r>
          </a:p>
        </p:txBody>
      </p:sp>
      <p:sp>
        <p:nvSpPr>
          <p:cNvPr id="2" name="Text Box 4"/>
          <p:cNvSpPr txBox="1">
            <a:spLocks noChangeArrowheads="1"/>
          </p:cNvSpPr>
          <p:nvPr/>
        </p:nvSpPr>
        <p:spPr bwMode="auto">
          <a:xfrm>
            <a:off x="395536" y="2708920"/>
            <a:ext cx="8501760" cy="424845"/>
          </a:xfrm>
          <a:prstGeom prst="rect">
            <a:avLst/>
          </a:prstGeom>
          <a:noFill/>
          <a:ln w="9525">
            <a:noFill/>
            <a:round/>
            <a:headEnd/>
            <a:tailEnd/>
          </a:ln>
        </p:spPr>
        <p:txBody>
          <a:bodyPr lIns="81639" tIns="55221" rIns="81639" bIns="40820"/>
          <a:lstStyle/>
          <a:p>
            <a:pP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solidFill>
                  <a:srgbClr val="000000"/>
                </a:solidFill>
              </a:rPr>
              <a:t> </a:t>
            </a:r>
            <a:r>
              <a:rPr lang="en-US" sz="2000" dirty="0" smtClean="0">
                <a:solidFill>
                  <a:srgbClr val="000000"/>
                </a:solidFill>
              </a:rPr>
              <a:t>Is your life difficult through wrong / existing out dated Control Selection? </a:t>
            </a:r>
            <a:endParaRPr lang="en-US" sz="2000" dirty="0">
              <a:solidFill>
                <a:srgbClr val="000000"/>
              </a:solidFill>
            </a:endParaRPr>
          </a:p>
        </p:txBody>
      </p:sp>
      <p:sp>
        <p:nvSpPr>
          <p:cNvPr id="5126" name="Text Box 6"/>
          <p:cNvSpPr txBox="1">
            <a:spLocks noChangeArrowheads="1"/>
          </p:cNvSpPr>
          <p:nvPr/>
        </p:nvSpPr>
        <p:spPr bwMode="auto">
          <a:xfrm>
            <a:off x="395536" y="5301208"/>
            <a:ext cx="8501760" cy="424845"/>
          </a:xfrm>
          <a:prstGeom prst="rect">
            <a:avLst/>
          </a:prstGeom>
          <a:noFill/>
          <a:ln w="9525">
            <a:noFill/>
            <a:round/>
            <a:headEnd/>
            <a:tailEnd/>
          </a:ln>
        </p:spPr>
        <p:txBody>
          <a:bodyPr lIns="81639" tIns="55221" rIns="81639" bIns="40820"/>
          <a:lstStyle/>
          <a:p>
            <a:pP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solidFill>
                  <a:srgbClr val="000000"/>
                </a:solidFill>
              </a:rPr>
              <a:t> Make Life Easier with right controls – Modern Controls</a:t>
            </a:r>
            <a:endParaRPr lang="en-US" sz="2000" dirty="0">
              <a:solidFill>
                <a:srgbClr val="000000"/>
              </a:solidFill>
            </a:endParaRPr>
          </a:p>
        </p:txBody>
      </p:sp>
      <p:sp>
        <p:nvSpPr>
          <p:cNvPr id="5127" name="Text Box 7"/>
          <p:cNvSpPr txBox="1">
            <a:spLocks noChangeArrowheads="1"/>
          </p:cNvSpPr>
          <p:nvPr/>
        </p:nvSpPr>
        <p:spPr bwMode="auto">
          <a:xfrm>
            <a:off x="535680" y="5872937"/>
            <a:ext cx="8020800" cy="495412"/>
          </a:xfrm>
          <a:prstGeom prst="rect">
            <a:avLst/>
          </a:prstGeom>
          <a:noFill/>
          <a:ln w="9525">
            <a:noFill/>
            <a:round/>
            <a:headEnd/>
            <a:tailEnd/>
          </a:ln>
        </p:spPr>
        <p:txBody>
          <a:bodyPr lIns="81639" tIns="55221" rIns="81639" bIns="40820"/>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solidFill>
                  <a:srgbClr val="000000"/>
                </a:solidFill>
              </a:rPr>
              <a:t> </a:t>
            </a:r>
            <a:r>
              <a:rPr lang="en-US" sz="2900" b="1" dirty="0">
                <a:solidFill>
                  <a:srgbClr val="000000"/>
                </a:solidFill>
              </a:rPr>
              <a:t>Ask the Correct Control for better Tomorrow</a:t>
            </a:r>
          </a:p>
        </p:txBody>
      </p:sp>
      <p:sp>
        <p:nvSpPr>
          <p:cNvPr id="5129" name="AutoShape 8"/>
          <p:cNvSpPr>
            <a:spLocks noChangeArrowheads="1"/>
          </p:cNvSpPr>
          <p:nvPr/>
        </p:nvSpPr>
        <p:spPr bwMode="auto">
          <a:xfrm>
            <a:off x="8709120" y="7465744"/>
            <a:ext cx="207360" cy="207382"/>
          </a:xfrm>
          <a:prstGeom prst="smileyFace">
            <a:avLst>
              <a:gd name="adj" fmla="val 4653"/>
            </a:avLst>
          </a:prstGeom>
          <a:solidFill>
            <a:srgbClr val="99CCFF"/>
          </a:solidFill>
          <a:ln w="9525">
            <a:solidFill>
              <a:srgbClr val="000000"/>
            </a:solidFill>
            <a:round/>
            <a:headEnd/>
            <a:tailEnd/>
          </a:ln>
        </p:spPr>
        <p:txBody>
          <a:bodyPr wrap="none" lIns="82945" tIns="41473" rIns="82945" bIns="41473" anchor="ctr"/>
          <a:lstStyle/>
          <a:p>
            <a:endParaRPr lang="en-IN"/>
          </a:p>
        </p:txBody>
      </p:sp>
      <p:pic>
        <p:nvPicPr>
          <p:cNvPr id="5130" name="Picture 11" descr="https://encrypted-tbn0.gstatic.com/images?q=tbn:ANd9GcTHANocOdkpoJaFqTq5vDh7mw7xxfKEmxgkoPzlpVfrXuDkJDIu"/>
          <p:cNvPicPr>
            <a:picLocks noChangeAspect="1" noChangeArrowheads="1"/>
          </p:cNvPicPr>
          <p:nvPr/>
        </p:nvPicPr>
        <p:blipFill>
          <a:blip r:embed="rId3" cstate="print"/>
          <a:srcRect/>
          <a:stretch>
            <a:fillRect/>
          </a:stretch>
        </p:blipFill>
        <p:spPr bwMode="auto">
          <a:xfrm>
            <a:off x="2939041" y="3305147"/>
            <a:ext cx="2376000" cy="1589927"/>
          </a:xfrm>
          <a:prstGeom prst="rect">
            <a:avLst/>
          </a:prstGeom>
          <a:noFill/>
          <a:ln w="9525">
            <a:noFill/>
            <a:miter lim="800000"/>
            <a:headEnd/>
            <a:tailEnd/>
          </a:ln>
        </p:spPr>
      </p:pic>
      <p:sp>
        <p:nvSpPr>
          <p:cNvPr id="11" name="Footer Placeholder 10"/>
          <p:cNvSpPr>
            <a:spLocks noGrp="1"/>
          </p:cNvSpPr>
          <p:nvPr>
            <p:ph type="ftr" idx="11"/>
          </p:nvPr>
        </p:nvSpPr>
        <p:spPr/>
        <p:txBody>
          <a:bodyPr/>
          <a:lstStyle/>
          <a:p>
            <a:pPr>
              <a:defRPr/>
            </a:pPr>
            <a:r>
              <a:rPr lang="en-IN" smtClean="0"/>
              <a:t>PMMAI – Tecknow Edge  - 7th June 2014</a:t>
            </a:r>
            <a:endParaRPr lang="en-US"/>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additive="repl">
                                        <p:cTn id="14" dur="6" fill="hold">
                                          <p:stCondLst>
                                            <p:cond delay="0"/>
                                          </p:stCondLst>
                                        </p:cTn>
                                        <p:tgtEl>
                                          <p:spTgt spid="5127"/>
                                        </p:tgtEl>
                                        <p:attrNameLst>
                                          <p:attrName>style.visibility</p:attrName>
                                        </p:attrNameLst>
                                      </p:cBhvr>
                                      <p:to>
                                        <p:strVal val="visible"/>
                                      </p:to>
                                    </p:set>
                                    <p:animEffect transition="in" filter="blinds(horizontal)">
                                      <p:cBhvr additive="repl">
                                        <p:cTn id="15" dur="3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70080" y="2875983"/>
            <a:ext cx="8294400" cy="1075792"/>
          </a:xfrm>
          <a:prstGeom prst="rect">
            <a:avLst/>
          </a:prstGeom>
          <a:noFill/>
          <a:ln w="9525">
            <a:noFill/>
            <a:round/>
            <a:headEnd/>
            <a:tailEnd/>
          </a:ln>
        </p:spPr>
        <p:txBody>
          <a:bodyPr lIns="81639" tIns="55221" rIns="81639" bIns="4082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b="1" i="1" dirty="0">
                <a:solidFill>
                  <a:srgbClr val="000000"/>
                </a:solidFill>
              </a:rPr>
              <a:t>“</a:t>
            </a:r>
            <a:r>
              <a:rPr lang="en-US" sz="3600" b="1" i="1" u="sng" dirty="0">
                <a:solidFill>
                  <a:srgbClr val="000000"/>
                </a:solidFill>
              </a:rPr>
              <a:t>Control</a:t>
            </a:r>
            <a:r>
              <a:rPr lang="en-US" sz="3600" b="1" i="1" dirty="0">
                <a:solidFill>
                  <a:srgbClr val="000000"/>
                </a:solidFill>
              </a:rPr>
              <a:t>” </a:t>
            </a:r>
            <a:r>
              <a:rPr lang="en-US" sz="2500" b="1" i="1" dirty="0">
                <a:solidFill>
                  <a:srgbClr val="000000"/>
                </a:solidFill>
              </a:rPr>
              <a:t> </a:t>
            </a: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i="1" dirty="0">
                <a:solidFill>
                  <a:srgbClr val="000000"/>
                </a:solidFill>
              </a:rPr>
              <a:t>Taking a decision.</a:t>
            </a: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i="1" dirty="0" smtClean="0">
                <a:solidFill>
                  <a:srgbClr val="000000"/>
                </a:solidFill>
              </a:rPr>
              <a:t>Which </a:t>
            </a:r>
            <a:r>
              <a:rPr lang="en-US" sz="2000" i="1" dirty="0">
                <a:solidFill>
                  <a:srgbClr val="000000"/>
                </a:solidFill>
              </a:rPr>
              <a:t>enhances your productivity and profitability…</a:t>
            </a:r>
            <a:endParaRPr lang="en-US" sz="2500" i="1" dirty="0">
              <a:solidFill>
                <a:srgbClr val="000000"/>
              </a:solidFill>
            </a:endParaRPr>
          </a:p>
        </p:txBody>
      </p:sp>
      <p:sp>
        <p:nvSpPr>
          <p:cNvPr id="6147" name="Text Box 2"/>
          <p:cNvSpPr txBox="1">
            <a:spLocks noChangeArrowheads="1"/>
          </p:cNvSpPr>
          <p:nvPr/>
        </p:nvSpPr>
        <p:spPr bwMode="auto">
          <a:xfrm>
            <a:off x="404640" y="4604164"/>
            <a:ext cx="9001440" cy="1045550"/>
          </a:xfrm>
          <a:prstGeom prst="rect">
            <a:avLst/>
          </a:prstGeom>
          <a:noFill/>
          <a:ln w="9525">
            <a:noFill/>
            <a:round/>
            <a:headEnd/>
            <a:tailEnd/>
          </a:ln>
        </p:spPr>
        <p:txBody>
          <a:bodyPr lIns="81639" tIns="58421" rIns="81639" bIns="40820"/>
          <a:lstStyle/>
          <a:p>
            <a:pPr>
              <a:buSzPct val="45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1900" dirty="0">
                <a:solidFill>
                  <a:srgbClr val="000000"/>
                </a:solidFill>
              </a:rPr>
              <a:t> Define the need of system.</a:t>
            </a:r>
          </a:p>
          <a:p>
            <a:pPr>
              <a:buSzPct val="45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1900" dirty="0">
                <a:solidFill>
                  <a:srgbClr val="000000"/>
                </a:solidFill>
              </a:rPr>
              <a:t> Check the best possible solutions</a:t>
            </a:r>
          </a:p>
          <a:p>
            <a:pPr>
              <a:buSzPct val="45000"/>
              <a:buFont typeface="Wingdings" charset="2"/>
              <a:buChar char="v"/>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1900" dirty="0">
                <a:solidFill>
                  <a:srgbClr val="000000"/>
                </a:solidFill>
              </a:rPr>
              <a:t> Right implementation</a:t>
            </a:r>
          </a:p>
        </p:txBody>
      </p:sp>
      <p:sp>
        <p:nvSpPr>
          <p:cNvPr id="6148" name="Rectangle 6"/>
          <p:cNvSpPr>
            <a:spLocks noGrp="1" noChangeArrowheads="1"/>
          </p:cNvSpPr>
          <p:nvPr>
            <p:ph type="title" idx="4294967295"/>
          </p:nvPr>
        </p:nvSpPr>
        <p:spPr>
          <a:xfrm>
            <a:off x="694080" y="1012427"/>
            <a:ext cx="7807680" cy="730156"/>
          </a:xfrm>
        </p:spPr>
        <p:txBody>
          <a:bodyPr tIns="25602"/>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2900" dirty="0" smtClean="0"/>
              <a:t>Making Life Easy Through Modern Controls</a:t>
            </a:r>
          </a:p>
        </p:txBody>
      </p:sp>
      <p:sp>
        <p:nvSpPr>
          <p:cNvPr id="6149" name="AutoShape 7"/>
          <p:cNvSpPr>
            <a:spLocks noChangeArrowheads="1"/>
          </p:cNvSpPr>
          <p:nvPr/>
        </p:nvSpPr>
        <p:spPr bwMode="auto">
          <a:xfrm>
            <a:off x="8848800" y="7341891"/>
            <a:ext cx="207360" cy="207382"/>
          </a:xfrm>
          <a:prstGeom prst="smileyFace">
            <a:avLst>
              <a:gd name="adj" fmla="val 4653"/>
            </a:avLst>
          </a:prstGeom>
          <a:solidFill>
            <a:srgbClr val="99CCFF"/>
          </a:solidFill>
          <a:ln w="9525">
            <a:solidFill>
              <a:srgbClr val="000000"/>
            </a:solidFill>
            <a:round/>
            <a:headEnd/>
            <a:tailEnd/>
          </a:ln>
        </p:spPr>
        <p:txBody>
          <a:bodyPr wrap="none" lIns="82945" tIns="41473" rIns="82945" bIns="41473" anchor="ctr"/>
          <a:lstStyle/>
          <a:p>
            <a:endParaRPr lang="en-IN"/>
          </a:p>
        </p:txBody>
      </p:sp>
      <p:pic>
        <p:nvPicPr>
          <p:cNvPr id="6150" name="Picture 10" descr="https://encrypted-tbn0.gstatic.com/images?q=tbn:ANd9GcQPyxUczuHZNq-1DcQbka-6IIjI9EaQC4kfVO9NTHBaX6JSaVtc"/>
          <p:cNvPicPr>
            <a:picLocks noChangeAspect="1" noChangeArrowheads="1"/>
          </p:cNvPicPr>
          <p:nvPr/>
        </p:nvPicPr>
        <p:blipFill>
          <a:blip r:embed="rId3" cstate="print"/>
          <a:srcRect/>
          <a:stretch>
            <a:fillRect/>
          </a:stretch>
        </p:blipFill>
        <p:spPr bwMode="auto">
          <a:xfrm>
            <a:off x="783361" y="2056536"/>
            <a:ext cx="1306080" cy="1307657"/>
          </a:xfrm>
          <a:prstGeom prst="rect">
            <a:avLst/>
          </a:prstGeom>
          <a:noFill/>
          <a:ln w="9525">
            <a:noFill/>
            <a:miter lim="800000"/>
            <a:headEnd/>
            <a:tailEnd/>
          </a:ln>
        </p:spPr>
      </p:pic>
      <p:pic>
        <p:nvPicPr>
          <p:cNvPr id="6151" name="Picture 12" descr="https://encrypted-tbn3.gstatic.com/images?q=tbn:ANd9GcT2pG6KLCrTK9e6N2GdcTUUjjCUr1KK9K5Wwe5mVzDwmBw4DjnCJg"/>
          <p:cNvPicPr>
            <a:picLocks noChangeAspect="1" noChangeArrowheads="1"/>
          </p:cNvPicPr>
          <p:nvPr/>
        </p:nvPicPr>
        <p:blipFill>
          <a:blip r:embed="rId4" cstate="print"/>
          <a:srcRect/>
          <a:stretch>
            <a:fillRect/>
          </a:stretch>
        </p:blipFill>
        <p:spPr bwMode="auto">
          <a:xfrm>
            <a:off x="6661440" y="1926923"/>
            <a:ext cx="1764000" cy="1542402"/>
          </a:xfrm>
          <a:prstGeom prst="rect">
            <a:avLst/>
          </a:prstGeom>
          <a:noFill/>
          <a:ln w="9525">
            <a:noFill/>
            <a:miter lim="800000"/>
            <a:headEnd/>
            <a:tailEnd/>
          </a:ln>
        </p:spPr>
      </p:pic>
      <p:sp>
        <p:nvSpPr>
          <p:cNvPr id="8" name="Footer Placeholder 7"/>
          <p:cNvSpPr>
            <a:spLocks noGrp="1"/>
          </p:cNvSpPr>
          <p:nvPr>
            <p:ph type="ftr" idx="11"/>
          </p:nvPr>
        </p:nvSpPr>
        <p:spPr/>
        <p:txBody>
          <a:bodyPr/>
          <a:lstStyle/>
          <a:p>
            <a:pPr>
              <a:defRPr/>
            </a:pPr>
            <a:r>
              <a:rPr lang="en-IN" smtClean="0"/>
              <a:t>PMMAI – Tecknow Edge  - 7th June 2014</a:t>
            </a:r>
            <a:endParaRPr lang="en-US"/>
          </a:p>
        </p:txBody>
      </p:sp>
    </p:spTree>
  </p:cSld>
  <p:clrMapOvr>
    <a:masterClrMapping/>
  </p:clrMapOvr>
  <p:transition spd="slow">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6481" y="881373"/>
            <a:ext cx="8226720" cy="5247911"/>
          </a:xfrm>
        </p:spPr>
        <p:txBody>
          <a:bodyPr/>
          <a:lstStyle/>
          <a:p>
            <a:pPr>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600" b="1" dirty="0" smtClean="0"/>
              <a:t>What one should look for in </a:t>
            </a:r>
            <a:r>
              <a:rPr lang="en-US" sz="1600" b="1" dirty="0" smtClean="0">
                <a:solidFill>
                  <a:srgbClr val="FF9900"/>
                </a:solidFill>
              </a:rPr>
              <a:t>better control solutions</a:t>
            </a:r>
            <a:r>
              <a:rPr lang="en-US" sz="1600" b="1" dirty="0" smtClean="0"/>
              <a:t>?</a:t>
            </a: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800" b="1" dirty="0" smtClean="0"/>
              <a:t>Safety..(Always Top most priority)</a:t>
            </a: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800" b="1" dirty="0" smtClean="0"/>
              <a:t>Should be user friendly even for complex controls</a:t>
            </a: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800" b="1" dirty="0" smtClean="0"/>
              <a:t>Should be Versatile to do better Multi Tasking</a:t>
            </a: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800" b="1" dirty="0" smtClean="0"/>
              <a:t>The Quick UP - time through remote maintenance</a:t>
            </a: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800" b="1" dirty="0" smtClean="0"/>
              <a:t>Alarm for Preventive Maintenance</a:t>
            </a: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800" b="1" dirty="0" smtClean="0"/>
              <a:t>Improving the Machine Life through Artificial Intelligence</a:t>
            </a:r>
          </a:p>
          <a:p>
            <a:pPr marL="391686" lvl="1" indent="-195843">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800" b="1" dirty="0" smtClean="0"/>
              <a:t>Keeping history of control changes etc…</a:t>
            </a:r>
          </a:p>
          <a:p>
            <a:pPr marL="391686" lvl="1" indent="-195843">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1800" dirty="0" smtClean="0"/>
          </a:p>
          <a:p>
            <a:pPr marL="391686" lvl="1" indent="-195843" algn="ct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b="1" i="1" dirty="0" smtClean="0"/>
              <a:t>To Get </a:t>
            </a:r>
          </a:p>
          <a:p>
            <a:pPr marL="391686" lvl="1" indent="-195843" algn="ct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b="1" i="1" dirty="0" smtClean="0"/>
              <a:t>Good Quality &amp; Consistent Production </a:t>
            </a:r>
          </a:p>
          <a:p>
            <a:pPr marL="391686" lvl="1" indent="-195843" algn="ct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b="1" i="1" dirty="0" smtClean="0"/>
              <a:t>&amp;</a:t>
            </a:r>
          </a:p>
          <a:p>
            <a:pPr marL="391686" lvl="1" indent="-195843" algn="ct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b="1" i="1" dirty="0" smtClean="0"/>
              <a:t>Best Returns</a:t>
            </a:r>
          </a:p>
          <a:p>
            <a:pPr marL="391686" lvl="1" indent="-195843">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1600" dirty="0" smtClean="0"/>
          </a:p>
        </p:txBody>
      </p:sp>
      <p:pic>
        <p:nvPicPr>
          <p:cNvPr id="7171" name="Picture 4" descr="https://encrypted-tbn1.gstatic.com/images?q=tbn:ANd9GcSet3oWPk73Hlbxt_ZdAM6bE9UDMToZ9_HKQKY77VMtK5M5urBlpw"/>
          <p:cNvPicPr>
            <a:picLocks noChangeAspect="1" noChangeArrowheads="1"/>
          </p:cNvPicPr>
          <p:nvPr/>
        </p:nvPicPr>
        <p:blipFill>
          <a:blip r:embed="rId2" cstate="print"/>
          <a:srcRect/>
          <a:stretch>
            <a:fillRect/>
          </a:stretch>
        </p:blipFill>
        <p:spPr bwMode="auto">
          <a:xfrm>
            <a:off x="6888960" y="4343497"/>
            <a:ext cx="2255040" cy="1667695"/>
          </a:xfrm>
          <a:prstGeom prst="rect">
            <a:avLst/>
          </a:prstGeom>
          <a:noFill/>
          <a:ln w="9525">
            <a:noFill/>
            <a:miter lim="800000"/>
            <a:headEnd/>
            <a:tailEnd/>
          </a:ln>
        </p:spPr>
      </p:pic>
      <p:sp>
        <p:nvSpPr>
          <p:cNvPr id="4" name="Footer Placeholder 3"/>
          <p:cNvSpPr>
            <a:spLocks noGrp="1"/>
          </p:cNvSpPr>
          <p:nvPr>
            <p:ph type="ftr" idx="11"/>
          </p:nvPr>
        </p:nvSpPr>
        <p:spPr/>
        <p:txBody>
          <a:bodyPr/>
          <a:lstStyle/>
          <a:p>
            <a:pPr>
              <a:defRPr/>
            </a:pPr>
            <a:r>
              <a:rPr lang="en-IN" smtClean="0"/>
              <a:t>PMMAI – Tecknow Edge  - 7th June 2014</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3" cstate="print"/>
          <a:srcRect/>
          <a:stretch>
            <a:fillRect/>
          </a:stretch>
        </p:blipFill>
        <p:spPr bwMode="auto">
          <a:xfrm>
            <a:off x="849923" y="1052514"/>
            <a:ext cx="7511562" cy="4168775"/>
          </a:xfrm>
          <a:prstGeom prst="rect">
            <a:avLst/>
          </a:prstGeom>
          <a:noFill/>
          <a:ln w="9525">
            <a:noFill/>
            <a:miter lim="800000"/>
            <a:headEnd/>
            <a:tailEnd/>
          </a:ln>
          <a:effectLst/>
        </p:spPr>
      </p:pic>
      <p:sp>
        <p:nvSpPr>
          <p:cNvPr id="52229" name="Text Box 5"/>
          <p:cNvSpPr txBox="1">
            <a:spLocks noChangeArrowheads="1"/>
          </p:cNvSpPr>
          <p:nvPr/>
        </p:nvSpPr>
        <p:spPr bwMode="auto">
          <a:xfrm>
            <a:off x="783981" y="5445125"/>
            <a:ext cx="5381386" cy="956288"/>
          </a:xfrm>
          <a:prstGeom prst="rect">
            <a:avLst/>
          </a:prstGeom>
          <a:noFill/>
          <a:ln w="12700" algn="ctr">
            <a:noFill/>
            <a:miter lim="800000"/>
            <a:headEnd/>
            <a:tailEnd/>
          </a:ln>
          <a:effectLst/>
        </p:spPr>
        <p:txBody>
          <a:bodyPr wrap="none" lIns="90000" tIns="46800" rIns="90000" bIns="46800">
            <a:spAutoFit/>
          </a:bodyPr>
          <a:lstStyle/>
          <a:p>
            <a:r>
              <a:rPr lang="de-AT" sz="2800">
                <a:solidFill>
                  <a:srgbClr val="00CC00"/>
                </a:solidFill>
                <a:effectLst>
                  <a:outerShdw blurRad="38100" dist="38100" dir="2700000" algn="tl">
                    <a:srgbClr val="C0C0C0"/>
                  </a:outerShdw>
                </a:effectLst>
              </a:rPr>
              <a:t>The optimized automation solution </a:t>
            </a:r>
          </a:p>
          <a:p>
            <a:r>
              <a:rPr lang="de-AT" sz="2800">
                <a:solidFill>
                  <a:srgbClr val="00CC00"/>
                </a:solidFill>
                <a:effectLst>
                  <a:outerShdw blurRad="38100" dist="38100" dir="2700000" algn="tl">
                    <a:srgbClr val="C0C0C0"/>
                  </a:outerShdw>
                </a:effectLst>
              </a:rPr>
              <a:t>for injection molding machines</a:t>
            </a:r>
          </a:p>
        </p:txBody>
      </p:sp>
      <p:sp>
        <p:nvSpPr>
          <p:cNvPr id="52231" name="Text Box 7"/>
          <p:cNvSpPr txBox="1">
            <a:spLocks noChangeArrowheads="1"/>
          </p:cNvSpPr>
          <p:nvPr/>
        </p:nvSpPr>
        <p:spPr bwMode="auto">
          <a:xfrm>
            <a:off x="2699792" y="188640"/>
            <a:ext cx="2592265" cy="833178"/>
          </a:xfrm>
          <a:prstGeom prst="rect">
            <a:avLst/>
          </a:prstGeom>
          <a:noFill/>
          <a:ln w="12700" algn="ctr">
            <a:noFill/>
            <a:miter lim="800000"/>
            <a:headEnd/>
            <a:tailEnd/>
          </a:ln>
          <a:effectLst/>
        </p:spPr>
        <p:txBody>
          <a:bodyPr lIns="90000" tIns="46800" rIns="90000" bIns="46800">
            <a:spAutoFit/>
          </a:bodyPr>
          <a:lstStyle/>
          <a:p>
            <a:r>
              <a:rPr lang="de-AT" sz="4800" dirty="0">
                <a:solidFill>
                  <a:srgbClr val="00CC00"/>
                </a:solidFill>
              </a:rPr>
              <a:t>KePlast</a:t>
            </a:r>
          </a:p>
        </p:txBody>
      </p:sp>
      <p:pic>
        <p:nvPicPr>
          <p:cNvPr id="5" name="Picture 2" descr="C:\Users\Abhay Upadhye\Documents\ASU\ABHAY\ASU's Documents\Abhay\mifa_logo\mifa logo_300.jpg"/>
          <p:cNvPicPr>
            <a:picLocks noChangeAspect="1" noChangeArrowheads="1"/>
          </p:cNvPicPr>
          <p:nvPr/>
        </p:nvPicPr>
        <p:blipFill>
          <a:blip r:embed="rId4" cstate="print"/>
          <a:srcRect/>
          <a:stretch>
            <a:fillRect/>
          </a:stretch>
        </p:blipFill>
        <p:spPr bwMode="auto">
          <a:xfrm>
            <a:off x="251520" y="0"/>
            <a:ext cx="1296144" cy="1023182"/>
          </a:xfrm>
          <a:prstGeom prst="rect">
            <a:avLst/>
          </a:prstGeom>
          <a:noFill/>
        </p:spPr>
      </p:pic>
      <p:sp>
        <p:nvSpPr>
          <p:cNvPr id="6" name="Footer Placeholder 5"/>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AT"/>
              <a:t>KePlast – Product range</a:t>
            </a:r>
          </a:p>
        </p:txBody>
      </p:sp>
      <p:sp>
        <p:nvSpPr>
          <p:cNvPr id="73731" name="Rectangle 3"/>
          <p:cNvSpPr>
            <a:spLocks noChangeArrowheads="1"/>
          </p:cNvSpPr>
          <p:nvPr/>
        </p:nvSpPr>
        <p:spPr bwMode="auto">
          <a:xfrm>
            <a:off x="449874" y="1196976"/>
            <a:ext cx="2593731" cy="360363"/>
          </a:xfrm>
          <a:prstGeom prst="rect">
            <a:avLst/>
          </a:prstGeom>
          <a:solidFill>
            <a:srgbClr val="33CC33"/>
          </a:solidFill>
          <a:ln w="12700">
            <a:noFill/>
            <a:miter lim="800000"/>
            <a:headEnd/>
            <a:tailEnd/>
          </a:ln>
          <a:effectLst/>
        </p:spPr>
        <p:txBody>
          <a:bodyPr wrap="none" lIns="90000" tIns="46800" rIns="90000" bIns="46800" anchor="ctr"/>
          <a:lstStyle/>
          <a:p>
            <a:endParaRPr lang="en-IN"/>
          </a:p>
        </p:txBody>
      </p:sp>
      <p:sp>
        <p:nvSpPr>
          <p:cNvPr id="73732" name="Text Box 4"/>
          <p:cNvSpPr txBox="1">
            <a:spLocks noChangeArrowheads="1"/>
          </p:cNvSpPr>
          <p:nvPr/>
        </p:nvSpPr>
        <p:spPr bwMode="auto">
          <a:xfrm>
            <a:off x="583223" y="1268414"/>
            <a:ext cx="1197220" cy="287337"/>
          </a:xfrm>
          <a:prstGeom prst="rect">
            <a:avLst/>
          </a:prstGeom>
          <a:noFill/>
          <a:ln w="3175">
            <a:noFill/>
            <a:miter lim="800000"/>
            <a:headEnd/>
            <a:tailEnd/>
          </a:ln>
          <a:effectLst/>
        </p:spPr>
        <p:txBody>
          <a:bodyPr wrap="none" lIns="90000" tIns="46800" rIns="90000" bIns="46800" anchor="ctr"/>
          <a:lstStyle/>
          <a:p>
            <a:r>
              <a:rPr lang="de-DE" sz="1600">
                <a:solidFill>
                  <a:schemeClr val="bg1"/>
                </a:solidFill>
              </a:rPr>
              <a:t>KePlast i1000 / i1000 ECO</a:t>
            </a:r>
          </a:p>
        </p:txBody>
      </p:sp>
      <p:sp>
        <p:nvSpPr>
          <p:cNvPr id="73733" name="Text Box 5"/>
          <p:cNvSpPr txBox="1">
            <a:spLocks noChangeArrowheads="1"/>
          </p:cNvSpPr>
          <p:nvPr/>
        </p:nvSpPr>
        <p:spPr bwMode="auto">
          <a:xfrm>
            <a:off x="3974123" y="1196975"/>
            <a:ext cx="1197220" cy="287338"/>
          </a:xfrm>
          <a:prstGeom prst="rect">
            <a:avLst/>
          </a:prstGeom>
          <a:noFill/>
          <a:ln w="3175">
            <a:noFill/>
            <a:miter lim="800000"/>
            <a:headEnd/>
            <a:tailEnd/>
          </a:ln>
          <a:effectLst/>
        </p:spPr>
        <p:txBody>
          <a:bodyPr wrap="none" lIns="90000" tIns="46800" rIns="90000" bIns="46800" anchor="ctr"/>
          <a:lstStyle/>
          <a:p>
            <a:r>
              <a:rPr lang="de-DE" sz="1600">
                <a:solidFill>
                  <a:srgbClr val="00CC00"/>
                </a:solidFill>
              </a:rPr>
              <a:t>KePlast i2000</a:t>
            </a:r>
          </a:p>
        </p:txBody>
      </p:sp>
      <p:grpSp>
        <p:nvGrpSpPr>
          <p:cNvPr id="2" name="Group 11"/>
          <p:cNvGrpSpPr>
            <a:grpSpLocks/>
          </p:cNvGrpSpPr>
          <p:nvPr/>
        </p:nvGrpSpPr>
        <p:grpSpPr bwMode="auto">
          <a:xfrm>
            <a:off x="3242897" y="1628775"/>
            <a:ext cx="2791557" cy="4406900"/>
            <a:chOff x="2213" y="1026"/>
            <a:chExt cx="1905" cy="2776"/>
          </a:xfrm>
        </p:grpSpPr>
        <p:sp>
          <p:nvSpPr>
            <p:cNvPr id="73740" name="Rectangle 12"/>
            <p:cNvSpPr>
              <a:spLocks noChangeArrowheads="1"/>
            </p:cNvSpPr>
            <p:nvPr/>
          </p:nvSpPr>
          <p:spPr bwMode="auto">
            <a:xfrm>
              <a:off x="2213" y="1026"/>
              <a:ext cx="1859" cy="2722"/>
            </a:xfrm>
            <a:prstGeom prst="rect">
              <a:avLst/>
            </a:prstGeom>
            <a:solidFill>
              <a:schemeClr val="bg1"/>
            </a:solidFill>
            <a:ln w="12700">
              <a:solidFill>
                <a:srgbClr val="00CC00"/>
              </a:solidFill>
              <a:miter lim="800000"/>
              <a:headEnd/>
              <a:tailEnd/>
            </a:ln>
            <a:effectLst/>
          </p:spPr>
          <p:txBody>
            <a:bodyPr wrap="none" lIns="90000" tIns="46800" rIns="90000" bIns="46800" anchor="ctr"/>
            <a:lstStyle/>
            <a:p>
              <a:endParaRPr lang="en-IN"/>
            </a:p>
          </p:txBody>
        </p:sp>
        <p:pic>
          <p:nvPicPr>
            <p:cNvPr id="73741" name="Picture 13"/>
            <p:cNvPicPr>
              <a:picLocks noChangeAspect="1" noChangeArrowheads="1"/>
            </p:cNvPicPr>
            <p:nvPr/>
          </p:nvPicPr>
          <p:blipFill>
            <a:blip r:embed="rId3" cstate="print"/>
            <a:srcRect t="6250"/>
            <a:stretch>
              <a:fillRect/>
            </a:stretch>
          </p:blipFill>
          <p:spPr bwMode="auto">
            <a:xfrm>
              <a:off x="2666" y="1117"/>
              <a:ext cx="952" cy="774"/>
            </a:xfrm>
            <a:prstGeom prst="rect">
              <a:avLst/>
            </a:prstGeom>
            <a:noFill/>
            <a:ln w="9525">
              <a:noFill/>
              <a:miter lim="800000"/>
              <a:headEnd/>
              <a:tailEnd/>
            </a:ln>
            <a:effectLst/>
          </p:spPr>
        </p:pic>
        <p:sp>
          <p:nvSpPr>
            <p:cNvPr id="73742" name="Text Box 14"/>
            <p:cNvSpPr txBox="1">
              <a:spLocks noChangeArrowheads="1"/>
            </p:cNvSpPr>
            <p:nvPr/>
          </p:nvSpPr>
          <p:spPr bwMode="auto">
            <a:xfrm>
              <a:off x="2258" y="1933"/>
              <a:ext cx="1860" cy="366"/>
            </a:xfrm>
            <a:prstGeom prst="rect">
              <a:avLst/>
            </a:prstGeom>
            <a:noFill/>
            <a:ln w="9525">
              <a:noFill/>
              <a:miter lim="800000"/>
              <a:headEnd/>
              <a:tailEnd/>
            </a:ln>
            <a:effectLst/>
          </p:spPr>
          <p:txBody>
            <a:bodyPr>
              <a:spAutoFit/>
            </a:bodyPr>
            <a:lstStyle/>
            <a:p>
              <a:r>
                <a:rPr lang="de-AT" sz="1600">
                  <a:solidFill>
                    <a:srgbClr val="00CC00"/>
                  </a:solidFill>
                </a:rPr>
                <a:t>Flexible all-rounder with high comfort user interface</a:t>
              </a:r>
            </a:p>
          </p:txBody>
        </p:sp>
        <p:sp>
          <p:nvSpPr>
            <p:cNvPr id="73743" name="Text Box 15"/>
            <p:cNvSpPr txBox="1">
              <a:spLocks noChangeArrowheads="1"/>
            </p:cNvSpPr>
            <p:nvPr/>
          </p:nvSpPr>
          <p:spPr bwMode="auto">
            <a:xfrm>
              <a:off x="2235" y="2251"/>
              <a:ext cx="1860" cy="1551"/>
            </a:xfrm>
            <a:prstGeom prst="rect">
              <a:avLst/>
            </a:prstGeom>
            <a:noFill/>
            <a:ln w="9525" algn="ctr">
              <a:noFill/>
              <a:miter lim="800000"/>
              <a:headEnd/>
              <a:tailEnd/>
            </a:ln>
            <a:effectLst/>
          </p:spPr>
          <p:txBody>
            <a:bodyPr>
              <a:spAutoFit/>
            </a:bodyPr>
            <a:lstStyle/>
            <a:p>
              <a:pPr marL="177800" indent="-177800" eaLnBrk="1" hangingPunct="1">
                <a:spcBef>
                  <a:spcPct val="50000"/>
                </a:spcBef>
                <a:buFont typeface="Wingdings" pitchFamily="2" charset="2"/>
                <a:buChar char="§"/>
              </a:pPr>
              <a:r>
                <a:rPr lang="de-AT" sz="1400" b="0" dirty="0">
                  <a:solidFill>
                    <a:schemeClr val="tx1"/>
                  </a:solidFill>
                </a:rPr>
                <a:t>For hydraulic, hybride, and full electric machines</a:t>
              </a:r>
            </a:p>
            <a:p>
              <a:pPr marL="177800" indent="-177800" eaLnBrk="1" hangingPunct="1">
                <a:spcBef>
                  <a:spcPct val="50000"/>
                </a:spcBef>
                <a:buFont typeface="Wingdings" pitchFamily="2" charset="2"/>
                <a:buChar char="§"/>
              </a:pPr>
              <a:r>
                <a:rPr lang="de-AT" sz="1400" b="0" dirty="0">
                  <a:solidFill>
                    <a:schemeClr val="tx1"/>
                  </a:solidFill>
                </a:rPr>
                <a:t>Seamless integration of KeDrive servos</a:t>
              </a:r>
            </a:p>
            <a:p>
              <a:pPr marL="177800" indent="-177800" eaLnBrk="1" hangingPunct="1">
                <a:spcBef>
                  <a:spcPct val="50000"/>
                </a:spcBef>
                <a:buFont typeface="Wingdings" pitchFamily="2" charset="2"/>
                <a:buChar char="§"/>
              </a:pPr>
              <a:r>
                <a:rPr lang="de-AT" sz="1400" b="0" dirty="0">
                  <a:solidFill>
                    <a:schemeClr val="tx1"/>
                  </a:solidFill>
                </a:rPr>
                <a:t>High comfort touch-screen operation</a:t>
              </a:r>
            </a:p>
            <a:p>
              <a:pPr marL="177800" indent="-177800" eaLnBrk="1" hangingPunct="1">
                <a:spcBef>
                  <a:spcPct val="50000"/>
                </a:spcBef>
                <a:buFont typeface="Wingdings" pitchFamily="2" charset="2"/>
                <a:buChar char="§"/>
              </a:pPr>
              <a:r>
                <a:rPr lang="de-AT" sz="1400" b="0" dirty="0">
                  <a:solidFill>
                    <a:schemeClr val="tx1"/>
                  </a:solidFill>
                </a:rPr>
                <a:t>Extensive production quality </a:t>
              </a:r>
              <a:r>
                <a:rPr lang="de-AT" sz="1400" b="0" dirty="0" smtClean="0">
                  <a:solidFill>
                    <a:schemeClr val="tx1"/>
                  </a:solidFill>
                </a:rPr>
                <a:t>package</a:t>
              </a:r>
            </a:p>
            <a:p>
              <a:pPr marL="177800" indent="-177800" eaLnBrk="1" hangingPunct="1">
                <a:spcBef>
                  <a:spcPct val="50000"/>
                </a:spcBef>
                <a:buFont typeface="Wingdings" pitchFamily="2" charset="2"/>
                <a:buChar char="§"/>
              </a:pPr>
              <a:r>
                <a:rPr lang="de-AT" sz="1400" dirty="0" smtClean="0"/>
                <a:t>10“, 12“ &amp; 15“ Touch Displays</a:t>
              </a:r>
              <a:endParaRPr lang="de-AT" sz="1400" b="0" dirty="0">
                <a:solidFill>
                  <a:schemeClr val="tx1"/>
                </a:solidFill>
              </a:endParaRPr>
            </a:p>
          </p:txBody>
        </p:sp>
      </p:grpSp>
      <p:sp>
        <p:nvSpPr>
          <p:cNvPr id="73744" name="Rectangle 16"/>
          <p:cNvSpPr>
            <a:spLocks noChangeArrowheads="1"/>
          </p:cNvSpPr>
          <p:nvPr/>
        </p:nvSpPr>
        <p:spPr bwMode="auto">
          <a:xfrm>
            <a:off x="3242896" y="1196975"/>
            <a:ext cx="2724150" cy="388938"/>
          </a:xfrm>
          <a:prstGeom prst="rect">
            <a:avLst/>
          </a:prstGeom>
          <a:solidFill>
            <a:srgbClr val="33CC33"/>
          </a:solidFill>
          <a:ln w="12700">
            <a:noFill/>
            <a:miter lim="800000"/>
            <a:headEnd/>
            <a:tailEnd/>
          </a:ln>
          <a:effectLst/>
        </p:spPr>
        <p:txBody>
          <a:bodyPr wrap="none" lIns="90000" tIns="46800" rIns="90000" bIns="46800" anchor="ctr"/>
          <a:lstStyle/>
          <a:p>
            <a:endParaRPr lang="en-IN"/>
          </a:p>
        </p:txBody>
      </p:sp>
      <p:sp>
        <p:nvSpPr>
          <p:cNvPr id="73745" name="Text Box 17"/>
          <p:cNvSpPr txBox="1">
            <a:spLocks noChangeArrowheads="1"/>
          </p:cNvSpPr>
          <p:nvPr/>
        </p:nvSpPr>
        <p:spPr bwMode="auto">
          <a:xfrm>
            <a:off x="4040066" y="1268414"/>
            <a:ext cx="1197219" cy="287337"/>
          </a:xfrm>
          <a:prstGeom prst="rect">
            <a:avLst/>
          </a:prstGeom>
          <a:noFill/>
          <a:ln w="3175">
            <a:noFill/>
            <a:miter lim="800000"/>
            <a:headEnd/>
            <a:tailEnd/>
          </a:ln>
          <a:effectLst/>
        </p:spPr>
        <p:txBody>
          <a:bodyPr wrap="none" lIns="90000" tIns="46800" rIns="90000" bIns="46800" anchor="ctr"/>
          <a:lstStyle/>
          <a:p>
            <a:r>
              <a:rPr lang="de-DE" sz="1600">
                <a:solidFill>
                  <a:schemeClr val="bg1"/>
                </a:solidFill>
              </a:rPr>
              <a:t>KePlast i2000</a:t>
            </a:r>
          </a:p>
        </p:txBody>
      </p:sp>
      <p:sp>
        <p:nvSpPr>
          <p:cNvPr id="73746" name="Rectangle 18"/>
          <p:cNvSpPr>
            <a:spLocks noChangeArrowheads="1"/>
          </p:cNvSpPr>
          <p:nvPr/>
        </p:nvSpPr>
        <p:spPr bwMode="auto">
          <a:xfrm>
            <a:off x="6167805" y="1196975"/>
            <a:ext cx="2593731" cy="388938"/>
          </a:xfrm>
          <a:prstGeom prst="rect">
            <a:avLst/>
          </a:prstGeom>
          <a:solidFill>
            <a:srgbClr val="33CC33"/>
          </a:solidFill>
          <a:ln w="12700">
            <a:noFill/>
            <a:miter lim="800000"/>
            <a:headEnd/>
            <a:tailEnd/>
          </a:ln>
          <a:effectLst/>
        </p:spPr>
        <p:txBody>
          <a:bodyPr wrap="none" lIns="90000" tIns="46800" rIns="90000" bIns="46800" anchor="ctr"/>
          <a:lstStyle/>
          <a:p>
            <a:endParaRPr lang="en-IN"/>
          </a:p>
        </p:txBody>
      </p:sp>
      <p:sp>
        <p:nvSpPr>
          <p:cNvPr id="73747" name="Text Box 19"/>
          <p:cNvSpPr txBox="1">
            <a:spLocks noChangeArrowheads="1"/>
          </p:cNvSpPr>
          <p:nvPr/>
        </p:nvSpPr>
        <p:spPr bwMode="auto">
          <a:xfrm>
            <a:off x="6833089" y="1268414"/>
            <a:ext cx="1197219" cy="287337"/>
          </a:xfrm>
          <a:prstGeom prst="rect">
            <a:avLst/>
          </a:prstGeom>
          <a:noFill/>
          <a:ln w="3175">
            <a:noFill/>
            <a:miter lim="800000"/>
            <a:headEnd/>
            <a:tailEnd/>
          </a:ln>
          <a:effectLst/>
        </p:spPr>
        <p:txBody>
          <a:bodyPr wrap="none" lIns="90000" tIns="46800" rIns="90000" bIns="46800" anchor="ctr"/>
          <a:lstStyle/>
          <a:p>
            <a:r>
              <a:rPr lang="de-DE" sz="1600">
                <a:solidFill>
                  <a:schemeClr val="bg1"/>
                </a:solidFill>
              </a:rPr>
              <a:t>KePlast i5000</a:t>
            </a:r>
          </a:p>
        </p:txBody>
      </p:sp>
      <p:grpSp>
        <p:nvGrpSpPr>
          <p:cNvPr id="3" name="Group 20"/>
          <p:cNvGrpSpPr>
            <a:grpSpLocks/>
          </p:cNvGrpSpPr>
          <p:nvPr/>
        </p:nvGrpSpPr>
        <p:grpSpPr bwMode="auto">
          <a:xfrm>
            <a:off x="6167804" y="1628775"/>
            <a:ext cx="2724150" cy="4321175"/>
            <a:chOff x="4209" y="1026"/>
            <a:chExt cx="1859" cy="2722"/>
          </a:xfrm>
        </p:grpSpPr>
        <p:pic>
          <p:nvPicPr>
            <p:cNvPr id="73749" name="Picture 21"/>
            <p:cNvPicPr>
              <a:picLocks noChangeAspect="1" noChangeArrowheads="1"/>
            </p:cNvPicPr>
            <p:nvPr/>
          </p:nvPicPr>
          <p:blipFill>
            <a:blip r:embed="rId4" cstate="print"/>
            <a:srcRect t="11960"/>
            <a:stretch>
              <a:fillRect/>
            </a:stretch>
          </p:blipFill>
          <p:spPr bwMode="auto">
            <a:xfrm>
              <a:off x="4481" y="1117"/>
              <a:ext cx="1089" cy="832"/>
            </a:xfrm>
            <a:prstGeom prst="rect">
              <a:avLst/>
            </a:prstGeom>
            <a:noFill/>
            <a:ln w="9525">
              <a:noFill/>
              <a:miter lim="800000"/>
              <a:headEnd/>
              <a:tailEnd/>
            </a:ln>
            <a:effectLst/>
          </p:spPr>
        </p:pic>
        <p:sp>
          <p:nvSpPr>
            <p:cNvPr id="73750" name="Text Box 22"/>
            <p:cNvSpPr txBox="1">
              <a:spLocks noChangeArrowheads="1"/>
            </p:cNvSpPr>
            <p:nvPr/>
          </p:nvSpPr>
          <p:spPr bwMode="auto">
            <a:xfrm>
              <a:off x="4254" y="1933"/>
              <a:ext cx="1814" cy="366"/>
            </a:xfrm>
            <a:prstGeom prst="rect">
              <a:avLst/>
            </a:prstGeom>
            <a:noFill/>
            <a:ln w="9525">
              <a:noFill/>
              <a:miter lim="800000"/>
              <a:headEnd/>
              <a:tailEnd/>
            </a:ln>
            <a:effectLst/>
          </p:spPr>
          <p:txBody>
            <a:bodyPr>
              <a:spAutoFit/>
            </a:bodyPr>
            <a:lstStyle/>
            <a:p>
              <a:r>
                <a:rPr lang="de-AT" sz="1600" dirty="0">
                  <a:solidFill>
                    <a:srgbClr val="00CC00"/>
                  </a:solidFill>
                </a:rPr>
                <a:t>Power-pack with top performance and flexibility</a:t>
              </a:r>
            </a:p>
          </p:txBody>
        </p:sp>
        <p:sp>
          <p:nvSpPr>
            <p:cNvPr id="73751" name="Text Box 23"/>
            <p:cNvSpPr txBox="1">
              <a:spLocks noChangeArrowheads="1"/>
            </p:cNvSpPr>
            <p:nvPr/>
          </p:nvSpPr>
          <p:spPr bwMode="auto">
            <a:xfrm>
              <a:off x="4254" y="2432"/>
              <a:ext cx="1678" cy="1008"/>
            </a:xfrm>
            <a:prstGeom prst="rect">
              <a:avLst/>
            </a:prstGeom>
            <a:noFill/>
            <a:ln w="9525" algn="ctr">
              <a:noFill/>
              <a:miter lim="800000"/>
              <a:headEnd/>
              <a:tailEnd/>
            </a:ln>
            <a:effectLst/>
          </p:spPr>
          <p:txBody>
            <a:bodyPr>
              <a:spAutoFit/>
            </a:bodyPr>
            <a:lstStyle/>
            <a:p>
              <a:pPr marL="177800" indent="-177800" eaLnBrk="1" hangingPunct="1">
                <a:spcBef>
                  <a:spcPct val="50000"/>
                </a:spcBef>
                <a:buFont typeface="Wingdings" pitchFamily="2" charset="2"/>
                <a:buChar char="§"/>
              </a:pPr>
              <a:r>
                <a:rPr lang="de-AT" sz="1400" b="0" dirty="0">
                  <a:solidFill>
                    <a:schemeClr val="tx1"/>
                  </a:solidFill>
                </a:rPr>
                <a:t>Modular, dezentralized I/O configuration for large machines</a:t>
              </a:r>
            </a:p>
            <a:p>
              <a:pPr marL="177800" indent="-177800" eaLnBrk="1" hangingPunct="1">
                <a:spcBef>
                  <a:spcPct val="50000"/>
                </a:spcBef>
                <a:buFont typeface="Wingdings" pitchFamily="2" charset="2"/>
                <a:buChar char="§"/>
              </a:pPr>
              <a:r>
                <a:rPr lang="de-AT" sz="1400" b="0" dirty="0">
                  <a:solidFill>
                    <a:schemeClr val="tx1"/>
                  </a:solidFill>
                </a:rPr>
                <a:t>Multi-component </a:t>
              </a:r>
              <a:r>
                <a:rPr lang="de-AT" sz="1400" b="0" dirty="0" smtClean="0">
                  <a:solidFill>
                    <a:schemeClr val="tx1"/>
                  </a:solidFill>
                </a:rPr>
                <a:t>application</a:t>
              </a:r>
            </a:p>
            <a:p>
              <a:pPr marL="177800" indent="-177800" eaLnBrk="1" hangingPunct="1">
                <a:spcBef>
                  <a:spcPct val="50000"/>
                </a:spcBef>
                <a:buFont typeface="Wingdings" pitchFamily="2" charset="2"/>
                <a:buChar char="§"/>
              </a:pPr>
              <a:r>
                <a:rPr lang="de-AT" sz="1400" dirty="0" smtClean="0"/>
                <a:t>12“ &amp; 15“ Touch Display</a:t>
              </a:r>
              <a:endParaRPr lang="de-AT" sz="1400" b="0" dirty="0">
                <a:solidFill>
                  <a:schemeClr val="tx1"/>
                </a:solidFill>
              </a:endParaRPr>
            </a:p>
          </p:txBody>
        </p:sp>
        <p:sp>
          <p:nvSpPr>
            <p:cNvPr id="73752" name="Rectangle 24"/>
            <p:cNvSpPr>
              <a:spLocks noChangeArrowheads="1"/>
            </p:cNvSpPr>
            <p:nvPr/>
          </p:nvSpPr>
          <p:spPr bwMode="auto">
            <a:xfrm>
              <a:off x="4209" y="1026"/>
              <a:ext cx="1769" cy="2722"/>
            </a:xfrm>
            <a:prstGeom prst="rect">
              <a:avLst/>
            </a:prstGeom>
            <a:noFill/>
            <a:ln w="12700">
              <a:solidFill>
                <a:srgbClr val="00CC00"/>
              </a:solidFill>
              <a:miter lim="800000"/>
              <a:headEnd/>
              <a:tailEnd/>
            </a:ln>
            <a:effectLst/>
          </p:spPr>
          <p:txBody>
            <a:bodyPr wrap="none" lIns="90000" tIns="46800" rIns="90000" bIns="46800" anchor="ctr"/>
            <a:lstStyle/>
            <a:p>
              <a:endParaRPr lang="en-IN"/>
            </a:p>
          </p:txBody>
        </p:sp>
      </p:grpSp>
      <p:grpSp>
        <p:nvGrpSpPr>
          <p:cNvPr id="4" name="Group 26"/>
          <p:cNvGrpSpPr>
            <a:grpSpLocks/>
          </p:cNvGrpSpPr>
          <p:nvPr/>
        </p:nvGrpSpPr>
        <p:grpSpPr bwMode="auto">
          <a:xfrm>
            <a:off x="467544" y="1628800"/>
            <a:ext cx="2592266" cy="4370389"/>
            <a:chOff x="319" y="981"/>
            <a:chExt cx="1769" cy="2753"/>
          </a:xfrm>
        </p:grpSpPr>
        <p:sp>
          <p:nvSpPr>
            <p:cNvPr id="73735" name="Rectangle 7"/>
            <p:cNvSpPr>
              <a:spLocks noChangeArrowheads="1"/>
            </p:cNvSpPr>
            <p:nvPr/>
          </p:nvSpPr>
          <p:spPr bwMode="auto">
            <a:xfrm>
              <a:off x="319" y="981"/>
              <a:ext cx="1769" cy="2722"/>
            </a:xfrm>
            <a:prstGeom prst="rect">
              <a:avLst/>
            </a:prstGeom>
            <a:solidFill>
              <a:schemeClr val="bg1"/>
            </a:solidFill>
            <a:ln w="12700">
              <a:solidFill>
                <a:srgbClr val="00CC00"/>
              </a:solidFill>
              <a:miter lim="800000"/>
              <a:headEnd/>
              <a:tailEnd/>
            </a:ln>
            <a:effectLst/>
          </p:spPr>
          <p:txBody>
            <a:bodyPr wrap="none" lIns="90000" tIns="46800" rIns="90000" bIns="46800" anchor="ctr"/>
            <a:lstStyle/>
            <a:p>
              <a:endParaRPr lang="en-IN"/>
            </a:p>
          </p:txBody>
        </p:sp>
        <p:pic>
          <p:nvPicPr>
            <p:cNvPr id="73736" name="Picture 8"/>
            <p:cNvPicPr>
              <a:picLocks noChangeAspect="1" noChangeArrowheads="1"/>
            </p:cNvPicPr>
            <p:nvPr/>
          </p:nvPicPr>
          <p:blipFill>
            <a:blip r:embed="rId5" cstate="print"/>
            <a:srcRect t="13307"/>
            <a:stretch>
              <a:fillRect/>
            </a:stretch>
          </p:blipFill>
          <p:spPr bwMode="auto">
            <a:xfrm>
              <a:off x="535" y="1071"/>
              <a:ext cx="1134" cy="854"/>
            </a:xfrm>
            <a:prstGeom prst="rect">
              <a:avLst/>
            </a:prstGeom>
            <a:noFill/>
            <a:ln w="9525">
              <a:noFill/>
              <a:miter lim="800000"/>
              <a:headEnd/>
              <a:tailEnd/>
            </a:ln>
            <a:effectLst/>
          </p:spPr>
        </p:pic>
        <p:sp>
          <p:nvSpPr>
            <p:cNvPr id="73737" name="Text Box 9"/>
            <p:cNvSpPr txBox="1">
              <a:spLocks noChangeArrowheads="1"/>
            </p:cNvSpPr>
            <p:nvPr/>
          </p:nvSpPr>
          <p:spPr bwMode="auto">
            <a:xfrm>
              <a:off x="319" y="2251"/>
              <a:ext cx="1724" cy="1483"/>
            </a:xfrm>
            <a:prstGeom prst="rect">
              <a:avLst/>
            </a:prstGeom>
            <a:noFill/>
            <a:ln w="9525">
              <a:noFill/>
              <a:miter lim="800000"/>
              <a:headEnd/>
              <a:tailEnd/>
            </a:ln>
            <a:effectLst/>
          </p:spPr>
          <p:txBody>
            <a:bodyPr>
              <a:spAutoFit/>
            </a:bodyPr>
            <a:lstStyle/>
            <a:p>
              <a:pPr marL="177800" indent="-177800" eaLnBrk="1" hangingPunct="1">
                <a:spcBef>
                  <a:spcPct val="50000"/>
                </a:spcBef>
                <a:buFont typeface="Wingdings" pitchFamily="2" charset="2"/>
                <a:buChar char="§"/>
              </a:pPr>
              <a:r>
                <a:rPr lang="de-AT" sz="1400" b="0" dirty="0">
                  <a:solidFill>
                    <a:schemeClr val="tx1"/>
                  </a:solidFill>
                </a:rPr>
                <a:t>Cost optimized for standard hydraulic injection machines</a:t>
              </a:r>
            </a:p>
            <a:p>
              <a:pPr marL="177800" indent="-177800" eaLnBrk="1" hangingPunct="1">
                <a:spcBef>
                  <a:spcPct val="50000"/>
                </a:spcBef>
                <a:buFont typeface="Wingdings" pitchFamily="2" charset="2"/>
                <a:buChar char="§"/>
              </a:pPr>
              <a:r>
                <a:rPr lang="de-AT" sz="1400" b="0" dirty="0">
                  <a:solidFill>
                    <a:schemeClr val="tx1"/>
                  </a:solidFill>
                </a:rPr>
                <a:t>European quality</a:t>
              </a:r>
            </a:p>
            <a:p>
              <a:pPr marL="177800" indent="-177800" eaLnBrk="1" hangingPunct="1">
                <a:spcBef>
                  <a:spcPct val="50000"/>
                </a:spcBef>
                <a:buFont typeface="Wingdings" pitchFamily="2" charset="2"/>
                <a:buChar char="§"/>
              </a:pPr>
              <a:r>
                <a:rPr lang="de-AT" sz="1400" b="0" dirty="0">
                  <a:solidFill>
                    <a:schemeClr val="tx1"/>
                  </a:solidFill>
                </a:rPr>
                <a:t>Extreme compact single borad controller</a:t>
              </a:r>
            </a:p>
            <a:p>
              <a:pPr marL="177800" indent="-177800" eaLnBrk="1" hangingPunct="1">
                <a:spcBef>
                  <a:spcPct val="50000"/>
                </a:spcBef>
                <a:buFont typeface="Wingdings" pitchFamily="2" charset="2"/>
                <a:buChar char="§"/>
              </a:pPr>
              <a:r>
                <a:rPr lang="de-AT" sz="1400" b="0" dirty="0">
                  <a:solidFill>
                    <a:schemeClr val="tx1"/>
                  </a:solidFill>
                </a:rPr>
                <a:t>Hostcomputer via </a:t>
              </a:r>
              <a:r>
                <a:rPr lang="de-AT" sz="1400" b="0" dirty="0" smtClean="0">
                  <a:solidFill>
                    <a:schemeClr val="tx1"/>
                  </a:solidFill>
                </a:rPr>
                <a:t>Ethernet</a:t>
              </a:r>
            </a:p>
            <a:p>
              <a:pPr marL="177800" indent="-177800" eaLnBrk="1" hangingPunct="1">
                <a:spcBef>
                  <a:spcPct val="50000"/>
                </a:spcBef>
                <a:buFont typeface="Wingdings" pitchFamily="2" charset="2"/>
                <a:buChar char="§"/>
              </a:pPr>
              <a:r>
                <a:rPr lang="de-AT" sz="1400" dirty="0" smtClean="0"/>
                <a:t>CAN for Servo Systems</a:t>
              </a:r>
              <a:endParaRPr lang="de-AT" sz="1400" b="0" dirty="0" smtClean="0">
                <a:solidFill>
                  <a:schemeClr val="tx1"/>
                </a:solidFill>
              </a:endParaRPr>
            </a:p>
            <a:p>
              <a:pPr marL="177800" indent="-177800" eaLnBrk="1" hangingPunct="1">
                <a:spcBef>
                  <a:spcPct val="50000"/>
                </a:spcBef>
                <a:buFont typeface="Wingdings" pitchFamily="2" charset="2"/>
                <a:buChar char="§"/>
              </a:pPr>
              <a:r>
                <a:rPr lang="de-AT" sz="1400" dirty="0" smtClean="0"/>
                <a:t>7“, 8“ &amp; 10“ Non Touch DIsp</a:t>
              </a:r>
            </a:p>
          </p:txBody>
        </p:sp>
        <p:pic>
          <p:nvPicPr>
            <p:cNvPr id="73753" name="Picture 25" descr="cp031_y"/>
            <p:cNvPicPr>
              <a:picLocks noChangeAspect="1" noChangeArrowheads="1"/>
            </p:cNvPicPr>
            <p:nvPr/>
          </p:nvPicPr>
          <p:blipFill>
            <a:blip r:embed="rId6" cstate="print">
              <a:lum contrast="18000"/>
            </a:blip>
            <a:srcRect/>
            <a:stretch>
              <a:fillRect/>
            </a:stretch>
          </p:blipFill>
          <p:spPr bwMode="auto">
            <a:xfrm>
              <a:off x="1238" y="1680"/>
              <a:ext cx="544" cy="365"/>
            </a:xfrm>
            <a:prstGeom prst="rect">
              <a:avLst/>
            </a:prstGeom>
            <a:noFill/>
          </p:spPr>
        </p:pic>
        <p:sp>
          <p:nvSpPr>
            <p:cNvPr id="73738" name="Text Box 10"/>
            <p:cNvSpPr txBox="1">
              <a:spLocks noChangeArrowheads="1"/>
            </p:cNvSpPr>
            <p:nvPr/>
          </p:nvSpPr>
          <p:spPr bwMode="auto">
            <a:xfrm>
              <a:off x="353" y="1933"/>
              <a:ext cx="1588" cy="330"/>
            </a:xfrm>
            <a:prstGeom prst="rect">
              <a:avLst/>
            </a:prstGeom>
            <a:noFill/>
            <a:ln w="9525">
              <a:noFill/>
              <a:miter lim="800000"/>
              <a:headEnd/>
              <a:tailEnd/>
            </a:ln>
            <a:effectLst/>
          </p:spPr>
          <p:txBody>
            <a:bodyPr>
              <a:spAutoFit/>
            </a:bodyPr>
            <a:lstStyle/>
            <a:p>
              <a:r>
                <a:rPr lang="de-AT" sz="1400" dirty="0">
                  <a:solidFill>
                    <a:srgbClr val="00CC00"/>
                  </a:solidFill>
                </a:rPr>
                <a:t>Optimized economy solution for standard machines</a:t>
              </a:r>
              <a:endParaRPr lang="de-AT" sz="1600" dirty="0">
                <a:solidFill>
                  <a:srgbClr val="00CC00"/>
                </a:solidFill>
              </a:endParaRPr>
            </a:p>
          </p:txBody>
        </p:sp>
      </p:grpSp>
      <p:pic>
        <p:nvPicPr>
          <p:cNvPr id="26" name="Picture 2" descr="C:\Users\Abhay Upadhye\Documents\ASU\ABHAY\ASU's Documents\Abhay\mifa_logo\mifa logo_300.jpg"/>
          <p:cNvPicPr>
            <a:picLocks noChangeAspect="1" noChangeArrowheads="1"/>
          </p:cNvPicPr>
          <p:nvPr/>
        </p:nvPicPr>
        <p:blipFill>
          <a:blip r:embed="rId7" cstate="print"/>
          <a:srcRect/>
          <a:stretch>
            <a:fillRect/>
          </a:stretch>
        </p:blipFill>
        <p:spPr bwMode="auto">
          <a:xfrm>
            <a:off x="251520" y="0"/>
            <a:ext cx="1296144" cy="1023182"/>
          </a:xfrm>
          <a:prstGeom prst="rect">
            <a:avLst/>
          </a:prstGeom>
          <a:noFill/>
        </p:spPr>
      </p:pic>
      <p:sp>
        <p:nvSpPr>
          <p:cNvPr id="27" name="Footer Placeholder 26"/>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srcRect/>
          <a:stretch>
            <a:fillRect/>
          </a:stretch>
        </p:blipFill>
        <p:spPr bwMode="auto">
          <a:xfrm>
            <a:off x="4397" y="1647825"/>
            <a:ext cx="9135208" cy="3562350"/>
          </a:xfrm>
          <a:prstGeom prst="rect">
            <a:avLst/>
          </a:prstGeom>
          <a:noFill/>
          <a:ln w="9525">
            <a:noFill/>
            <a:miter lim="800000"/>
            <a:headEnd/>
            <a:tailEnd/>
          </a:ln>
          <a:effectLst/>
        </p:spPr>
      </p:pic>
      <p:sp>
        <p:nvSpPr>
          <p:cNvPr id="151555" name="Rectangle 3"/>
          <p:cNvSpPr>
            <a:spLocks noChangeArrowheads="1"/>
          </p:cNvSpPr>
          <p:nvPr/>
        </p:nvSpPr>
        <p:spPr bwMode="auto">
          <a:xfrm>
            <a:off x="131885" y="2895601"/>
            <a:ext cx="3908181" cy="1038225"/>
          </a:xfrm>
          <a:prstGeom prst="rect">
            <a:avLst/>
          </a:prstGeom>
          <a:noFill/>
          <a:ln w="9525">
            <a:noFill/>
            <a:miter lim="800000"/>
            <a:headEnd/>
            <a:tailEnd/>
          </a:ln>
          <a:effectLst/>
        </p:spPr>
        <p:txBody>
          <a:bodyPr anchor="ctr"/>
          <a:lstStyle/>
          <a:p>
            <a:r>
              <a:rPr lang="de-DE" sz="3000" dirty="0">
                <a:solidFill>
                  <a:srgbClr val="00CC00"/>
                </a:solidFill>
                <a:effectLst>
                  <a:outerShdw blurRad="38100" dist="38100" dir="2700000" algn="tl">
                    <a:srgbClr val="C0C0C0"/>
                  </a:outerShdw>
                </a:effectLst>
              </a:rPr>
              <a:t>KePlast </a:t>
            </a:r>
            <a:r>
              <a:rPr lang="de-DE" sz="3000" dirty="0" smtClean="0">
                <a:solidFill>
                  <a:srgbClr val="00CC00"/>
                </a:solidFill>
                <a:effectLst>
                  <a:outerShdw blurRad="38100" dist="38100" dir="2700000" algn="tl">
                    <a:srgbClr val="C0C0C0"/>
                  </a:outerShdw>
                </a:effectLst>
              </a:rPr>
              <a:t>Easy Mould</a:t>
            </a:r>
          </a:p>
        </p:txBody>
      </p:sp>
      <p:pic>
        <p:nvPicPr>
          <p:cNvPr id="4" name="Picture 2" descr="C:\Users\Abhay Upadhye\Documents\ASU\ABHAY\ASU's Documents\Abhay\mifa_logo\mifa logo_300.jpg"/>
          <p:cNvPicPr>
            <a:picLocks noChangeAspect="1" noChangeArrowheads="1"/>
          </p:cNvPicPr>
          <p:nvPr/>
        </p:nvPicPr>
        <p:blipFill>
          <a:blip r:embed="rId4" cstate="print"/>
          <a:srcRect/>
          <a:stretch>
            <a:fillRect/>
          </a:stretch>
        </p:blipFill>
        <p:spPr bwMode="auto">
          <a:xfrm>
            <a:off x="611560" y="317491"/>
            <a:ext cx="1296144" cy="1023182"/>
          </a:xfrm>
          <a:prstGeom prst="rect">
            <a:avLst/>
          </a:prstGeom>
          <a:noFill/>
        </p:spPr>
      </p:pic>
      <p:sp>
        <p:nvSpPr>
          <p:cNvPr id="5" name="Footer Placeholder 4"/>
          <p:cNvSpPr>
            <a:spLocks noGrp="1"/>
          </p:cNvSpPr>
          <p:nvPr>
            <p:ph type="ftr" sz="quarter" idx="11"/>
          </p:nvPr>
        </p:nvSpPr>
        <p:spPr/>
        <p:txBody>
          <a:bodyPr/>
          <a:lstStyle/>
          <a:p>
            <a:r>
              <a:rPr lang="en-IN" smtClean="0"/>
              <a:t>PMMAI – Tecknow Edge  - 7th June 2014</a:t>
            </a:r>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3736</TotalTime>
  <Words>1962</Words>
  <Application>Microsoft Office PowerPoint</Application>
  <PresentationFormat>On-screen Show (4:3)</PresentationFormat>
  <Paragraphs>302</Paragraphs>
  <Slides>34</Slides>
  <Notes>14</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Image</vt:lpstr>
      <vt:lpstr>PMMAI SEMINAR HYDERABAD</vt:lpstr>
      <vt:lpstr>Slide 2</vt:lpstr>
      <vt:lpstr>Slide 3</vt:lpstr>
      <vt:lpstr>Making Life Easy Through Modern Controls</vt:lpstr>
      <vt:lpstr>Making Life Easy Through Modern Controls</vt:lpstr>
      <vt:lpstr>Slide 6</vt:lpstr>
      <vt:lpstr>Slide 7</vt:lpstr>
      <vt:lpstr>KePlast – Product range</vt:lpstr>
      <vt:lpstr>Slide 9</vt:lpstr>
      <vt:lpstr>KePlast EasyMold – Mold setup assistent</vt:lpstr>
      <vt:lpstr>Slide 11</vt:lpstr>
      <vt:lpstr>KePlast EasyNet – Factory Floor Plan</vt:lpstr>
      <vt:lpstr>KePlast EasyNet – Remote Machine Screens</vt:lpstr>
      <vt:lpstr>KePlast EasyNet – Data Manager</vt:lpstr>
      <vt:lpstr>KePlast EasyNet – Quality Data Monitor</vt:lpstr>
      <vt:lpstr>KePlast EasyNet – Productivity Monitor</vt:lpstr>
      <vt:lpstr>KePlast EasyNet – Heatup Management</vt:lpstr>
      <vt:lpstr>KePlast EasyNet.Mobile – SmartPhone</vt:lpstr>
      <vt:lpstr>KePlast T.I.G – High End Factory Host System</vt:lpstr>
      <vt:lpstr>Production Data on Controller </vt:lpstr>
      <vt:lpstr>Energy Report</vt:lpstr>
      <vt:lpstr>Energy Mask</vt:lpstr>
      <vt:lpstr>Slide 23</vt:lpstr>
      <vt:lpstr>KePlast ServiceNet – In Seconds at the Machine</vt:lpstr>
      <vt:lpstr>KePlast ServiceNet – Smartphone client </vt:lpstr>
      <vt:lpstr>KePlast – your benefits</vt:lpstr>
      <vt:lpstr>Your reliable partner in Automation </vt:lpstr>
      <vt:lpstr>Slide 28</vt:lpstr>
      <vt:lpstr>Drive Settings</vt:lpstr>
      <vt:lpstr>Barrel Zones </vt:lpstr>
      <vt:lpstr>Normal PID Controllers</vt:lpstr>
      <vt:lpstr>AC Drives</vt:lpstr>
      <vt:lpstr>PLC’s &amp; HMI</vt:lpstr>
      <vt:lpstr>Slide 34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IPI VADODARA CHAPTER</dc:title>
  <dc:creator>Abhay Upadhye</dc:creator>
  <cp:lastModifiedBy>Abhay Upadhye</cp:lastModifiedBy>
  <cp:revision>92</cp:revision>
  <dcterms:created xsi:type="dcterms:W3CDTF">2014-03-13T17:14:21Z</dcterms:created>
  <dcterms:modified xsi:type="dcterms:W3CDTF">2014-06-07T11:38:58Z</dcterms:modified>
</cp:coreProperties>
</file>