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notesSlides/notesSlide2.xml" ContentType="application/vnd.openxmlformats-officedocument.presentationml.notesSlide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notesSlides/notesSlide3.xml" ContentType="application/vnd.openxmlformats-officedocument.presentationml.notesSlide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notesSlides/notesSlide4.xml" ContentType="application/vnd.openxmlformats-officedocument.presentationml.notesSlide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notesSlides/notesSlide5.xml" ContentType="application/vnd.openxmlformats-officedocument.presentationml.notesSlide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notesSlides/notesSlide6.xml" ContentType="application/vnd.openxmlformats-officedocument.presentationml.notesSlide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notesSlides/notesSlide7.xml" ContentType="application/vnd.openxmlformats-officedocument.presentationml.notesSlide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9" r:id="rId2"/>
    <p:sldId id="287" r:id="rId3"/>
    <p:sldId id="288" r:id="rId4"/>
    <p:sldId id="293" r:id="rId5"/>
    <p:sldId id="294" r:id="rId6"/>
    <p:sldId id="296" r:id="rId7"/>
    <p:sldId id="295" r:id="rId8"/>
    <p:sldId id="277" r:id="rId9"/>
  </p:sldIdLst>
  <p:sldSz cx="9144000" cy="6858000" type="screen4x3"/>
  <p:notesSz cx="6797675" cy="98726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79CC93D-E52E-4D84-901B-11D7331DD495}">
          <p14:sldIdLst>
            <p14:sldId id="259"/>
          </p14:sldIdLst>
        </p14:section>
        <p14:section name="Overview and Objectives" id="{ABA716BF-3A5C-4ADB-94C9-CFEF84EBA240}">
          <p14:sldIdLst>
            <p14:sldId id="287"/>
            <p14:sldId id="288"/>
            <p14:sldId id="293"/>
            <p14:sldId id="294"/>
            <p14:sldId id="296"/>
            <p14:sldId id="295"/>
          </p14:sldIdLst>
        </p14:section>
        <p14:section name="Topic 1" id="{6D9936A3-3945-4757-BC8B-B5C252D8E036}">
          <p14:sldIdLst>
            <p14:sldId id="277"/>
          </p14:sldIdLst>
        </p14:section>
        <p14:section name="Appendix" id="{3F78B471-41DA-46F2-A8E4-97E471896AB3}">
          <p14:sldIdLst/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9ED6"/>
    <a:srgbClr val="003300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96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74" autoAdjust="0"/>
    <p:restoredTop sz="83977" autoAdjust="0"/>
  </p:normalViewPr>
  <p:slideViewPr>
    <p:cSldViewPr>
      <p:cViewPr>
        <p:scale>
          <a:sx n="84" d="100"/>
          <a:sy n="84" d="100"/>
        </p:scale>
        <p:origin x="-1254" y="-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4" d="100"/>
        <a:sy n="154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3144" y="-96"/>
      </p:cViewPr>
      <p:guideLst>
        <p:guide orient="horz" pos="3110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3FDC75-7F73-4A4A-A77C-09AADF00E0EA}" type="datetimeFigureOut">
              <a:rPr lang="en-US" smtClean="0"/>
              <a:pPr/>
              <a:t>8/2/2014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7316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377316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9226BF-1F13-42D3-80DC-373E7ADD1EB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39563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AEF76B-3757-4A0B-AF93-28494465C1DD}" type="datetimeFigureOut">
              <a:rPr lang="en-US" smtClean="0"/>
              <a:pPr/>
              <a:t>8/2/2014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39775"/>
            <a:ext cx="49371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689515"/>
            <a:ext cx="5438140" cy="444269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7316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377316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693FD4-8F83-4EF7-AC3F-0DC0388986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80175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3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 smtClean="0"/>
              <a:t>Microsoft </a:t>
            </a:r>
            <a:r>
              <a:rPr lang="en-US" b="1" dirty="0" smtClean="0"/>
              <a:t>Engineering Excellence</a:t>
            </a:r>
            <a:endParaRPr lang="en-US" dirty="0" smtClean="0"/>
          </a:p>
        </p:txBody>
      </p:sp>
      <p:sp>
        <p:nvSpPr>
          <p:cNvPr id="41987" name="Rectangle 25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dirty="0" smtClean="0"/>
              <a:t>Microsoft Confidential</a:t>
            </a:r>
          </a:p>
        </p:txBody>
      </p:sp>
      <p:sp>
        <p:nvSpPr>
          <p:cNvPr id="41988" name="Rectangle 26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2B44A5F-6CE4-493C-A0D7-6834FF76660C}" type="slidenum">
              <a:rPr lang="en-US" smtClean="0"/>
              <a:pPr/>
              <a:t>8</a:t>
            </a:fld>
            <a:endParaRPr lang="en-US" dirty="0" smtClean="0"/>
          </a:p>
        </p:txBody>
      </p:sp>
      <p:sp>
        <p:nvSpPr>
          <p:cNvPr id="4198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31863" y="487363"/>
            <a:ext cx="4933950" cy="3702050"/>
          </a:xfrm>
          <a:ln/>
        </p:spPr>
      </p:sp>
      <p:sp>
        <p:nvSpPr>
          <p:cNvPr id="419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787" y="4459222"/>
            <a:ext cx="6206573" cy="4917786"/>
          </a:xfrm>
          <a:noFill/>
          <a:ln/>
        </p:spPr>
        <p:txBody>
          <a:bodyPr/>
          <a:lstStyle/>
          <a:p>
            <a:pPr>
              <a:buFontTx/>
              <a:buNone/>
            </a:pPr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90800" y="2286000"/>
            <a:ext cx="6180224" cy="1470025"/>
          </a:xfrm>
        </p:spPr>
        <p:txBody>
          <a:bodyPr anchor="t"/>
          <a:lstStyle>
            <a:lvl1pPr algn="r">
              <a:defRPr b="1" cap="small" baseline="0">
                <a:solidFill>
                  <a:srgbClr val="0033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400" y="4038600"/>
            <a:ext cx="4772528" cy="990600"/>
          </a:xfrm>
        </p:spPr>
        <p:txBody>
          <a:bodyPr>
            <a:normAutofit/>
          </a:bodyPr>
          <a:lstStyle>
            <a:lvl1pPr marL="0" indent="0" algn="r">
              <a:buNone/>
              <a:defRPr sz="2000" b="0">
                <a:solidFill>
                  <a:schemeClr val="tx1"/>
                </a:solidFill>
                <a:latin typeface="Georgia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251"/>
            <a:ext cx="3721618" cy="6858000"/>
          </a:xfrm>
          <a:prstGeom prst="rect">
            <a:avLst/>
          </a:prstGeom>
        </p:spPr>
      </p:pic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858000" y="5105400"/>
            <a:ext cx="1828800" cy="990600"/>
          </a:xfrm>
        </p:spPr>
        <p:txBody>
          <a:bodyPr>
            <a:normAutofit/>
          </a:bodyPr>
          <a:lstStyle>
            <a:lvl1pPr marL="0" indent="0" algn="ctr">
              <a:buNone/>
              <a:defRPr sz="2000" baseline="0"/>
            </a:lvl1pPr>
          </a:lstStyle>
          <a:p>
            <a:r>
              <a:rPr lang="en-US" dirty="0" smtClean="0"/>
              <a:t>Company Logo</a:t>
            </a:r>
            <a:endParaRPr lang="en-US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ackground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762000" y="6356350"/>
            <a:ext cx="21336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356350"/>
            <a:ext cx="28956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3161049" y="-3176815"/>
            <a:ext cx="2819400" cy="917303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0" y="3048000"/>
            <a:ext cx="4343400" cy="1362075"/>
          </a:xfrm>
        </p:spPr>
        <p:txBody>
          <a:bodyPr anchor="b" anchorCtr="0"/>
          <a:lstStyle>
            <a:lvl1pPr algn="l">
              <a:defRPr sz="4000" b="1" cap="small" baseline="0">
                <a:solidFill>
                  <a:srgbClr val="0033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781800" y="5334000"/>
            <a:ext cx="2133600" cy="9906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 smtClean="0"/>
              <a:t>Company Logo</a:t>
            </a:r>
            <a:endParaRPr lang="en-US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2000" y="269632"/>
            <a:ext cx="8077200" cy="1143000"/>
          </a:xfrm>
        </p:spPr>
        <p:txBody>
          <a:bodyPr anchor="ctr" anchorCtr="0"/>
          <a:lstStyle>
            <a:lvl1pPr algn="l">
              <a:defRPr lang="en-US" dirty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96413"/>
            <a:ext cx="8077200" cy="4297363"/>
          </a:xfrm>
        </p:spPr>
        <p:txBody>
          <a:bodyPr>
            <a:normAutofit/>
          </a:bodyPr>
          <a:lstStyle>
            <a:lvl1pPr>
              <a:defRPr sz="3200">
                <a:latin typeface="+mn-lt"/>
              </a:defRPr>
            </a:lvl1pPr>
            <a:lvl2pPr>
              <a:defRPr sz="2800">
                <a:latin typeface="+mn-lt"/>
              </a:defRPr>
            </a:lvl2pPr>
            <a:lvl3pPr>
              <a:defRPr sz="2400">
                <a:latin typeface="+mn-lt"/>
              </a:defRPr>
            </a:lvl3pPr>
            <a:lvl4pPr>
              <a:defRPr sz="2400">
                <a:latin typeface="+mn-lt"/>
              </a:defRPr>
            </a:lvl4pPr>
            <a:lvl5pPr>
              <a:defRPr sz="2400">
                <a:latin typeface="+mn-l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36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36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36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274638"/>
            <a:ext cx="5867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274638"/>
            <a:ext cx="8077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1600200"/>
            <a:ext cx="80772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20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528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52400" y="-109183"/>
            <a:ext cx="818707" cy="708318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2" r:id="rId4"/>
    <p:sldLayoutId id="2147483653" r:id="rId5"/>
    <p:sldLayoutId id="2147483656" r:id="rId6"/>
    <p:sldLayoutId id="2147483657" r:id="rId7"/>
    <p:sldLayoutId id="2147483658" r:id="rId8"/>
    <p:sldLayoutId id="2147483659" r:id="rId9"/>
    <p:sldLayoutId id="2147483654" r:id="rId10"/>
    <p:sldLayoutId id="2147483655" r:id="rId11"/>
    <p:sldLayoutId id="2147483663" r:id="rId12"/>
  </p:sldLayoutIdLst>
  <p:transition spd="slow">
    <p:wipe dir="d"/>
  </p:transition>
  <p:timing>
    <p:tnLst>
      <p:par>
        <p:cTn id="1" dur="indefinite" restart="never" nodeType="tmRoot"/>
      </p:par>
    </p:tnLst>
  </p:timing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lang="en-US" sz="4400" kern="1200" dirty="0" smtClean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6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5" Type="http://schemas.openxmlformats.org/officeDocument/2006/relationships/notesSlide" Target="../notesSlides/notesSlide2.xml"/><Relationship Id="rId4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9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5" Type="http://schemas.openxmlformats.org/officeDocument/2006/relationships/notesSlide" Target="../notesSlides/notesSlide3.xml"/><Relationship Id="rId4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tags" Target="../tags/tag10.xml"/><Relationship Id="rId5" Type="http://schemas.openxmlformats.org/officeDocument/2006/relationships/notesSlide" Target="../notesSlides/notesSlide4.xml"/><Relationship Id="rId4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15.xml"/><Relationship Id="rId2" Type="http://schemas.openxmlformats.org/officeDocument/2006/relationships/tags" Target="../tags/tag14.xml"/><Relationship Id="rId1" Type="http://schemas.openxmlformats.org/officeDocument/2006/relationships/tags" Target="../tags/tag13.xml"/><Relationship Id="rId5" Type="http://schemas.openxmlformats.org/officeDocument/2006/relationships/notesSlide" Target="../notesSlides/notesSlide5.xml"/><Relationship Id="rId4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18.xml"/><Relationship Id="rId2" Type="http://schemas.openxmlformats.org/officeDocument/2006/relationships/tags" Target="../tags/tag17.xml"/><Relationship Id="rId1" Type="http://schemas.openxmlformats.org/officeDocument/2006/relationships/tags" Target="../tags/tag16.xml"/><Relationship Id="rId5" Type="http://schemas.openxmlformats.org/officeDocument/2006/relationships/notesSlide" Target="../notesSlides/notesSlide6.xml"/><Relationship Id="rId4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21.xml"/><Relationship Id="rId2" Type="http://schemas.openxmlformats.org/officeDocument/2006/relationships/tags" Target="../tags/tag20.xml"/><Relationship Id="rId1" Type="http://schemas.openxmlformats.org/officeDocument/2006/relationships/tags" Target="../tags/tag19.xml"/><Relationship Id="rId5" Type="http://schemas.openxmlformats.org/officeDocument/2006/relationships/notesSlide" Target="../notesSlides/notesSlide7.xml"/><Relationship Id="rId4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3.xml"/><Relationship Id="rId1" Type="http://schemas.openxmlformats.org/officeDocument/2006/relationships/tags" Target="../tags/tag22.xml"/><Relationship Id="rId4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2267744" y="1412776"/>
            <a:ext cx="6180224" cy="1470025"/>
          </a:xfrm>
        </p:spPr>
        <p:txBody>
          <a:bodyPr/>
          <a:lstStyle/>
          <a:p>
            <a:r>
              <a:rPr lang="en-US" dirty="0" err="1" smtClean="0"/>
              <a:t>Pmmai</a:t>
            </a:r>
            <a:r>
              <a:rPr lang="en-US" dirty="0" smtClean="0"/>
              <a:t> (Vendor’s voice)</a:t>
            </a:r>
            <a:br>
              <a:rPr lang="en-US" dirty="0" smtClean="0"/>
            </a:br>
            <a:r>
              <a:rPr lang="en-US" sz="3200" dirty="0" smtClean="0"/>
              <a:t>Product : Control Panel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  <p:custDataLst>
              <p:tags r:id="rId3"/>
            </p:custDataLst>
          </p:nvPr>
        </p:nvSpPr>
        <p:spPr>
          <a:xfrm>
            <a:off x="3962400" y="3429000"/>
            <a:ext cx="4772528" cy="2160240"/>
          </a:xfrm>
        </p:spPr>
        <p:txBody>
          <a:bodyPr>
            <a:normAutofit lnSpcReduction="10000"/>
          </a:bodyPr>
          <a:lstStyle/>
          <a:p>
            <a:r>
              <a:rPr lang="en-US" sz="2400" dirty="0" smtClean="0">
                <a:latin typeface="+mn-lt"/>
              </a:rPr>
              <a:t>By : Mitin Patel</a:t>
            </a:r>
          </a:p>
          <a:p>
            <a:r>
              <a:rPr lang="en-US" sz="2400" dirty="0" smtClean="0">
                <a:latin typeface="+mn-lt"/>
              </a:rPr>
              <a:t>Managing Director</a:t>
            </a:r>
          </a:p>
          <a:p>
            <a:r>
              <a:rPr lang="en-US" sz="2400" dirty="0" smtClean="0">
                <a:latin typeface="+mn-lt"/>
              </a:rPr>
              <a:t>Prima Automation (India) Pvt. Ltd.</a:t>
            </a:r>
          </a:p>
          <a:p>
            <a:r>
              <a:rPr lang="en-US" sz="2400" dirty="0" smtClean="0">
                <a:latin typeface="+mn-lt"/>
              </a:rPr>
              <a:t>25</a:t>
            </a:r>
            <a:r>
              <a:rPr lang="en-US" sz="2400" baseline="30000" dirty="0" smtClean="0">
                <a:latin typeface="+mn-lt"/>
              </a:rPr>
              <a:t>th</a:t>
            </a:r>
            <a:r>
              <a:rPr lang="en-US" sz="2400" dirty="0" smtClean="0">
                <a:latin typeface="+mn-lt"/>
              </a:rPr>
              <a:t> July 2014</a:t>
            </a:r>
          </a:p>
          <a:p>
            <a:r>
              <a:rPr lang="en-US" sz="2400" dirty="0" smtClean="0">
                <a:latin typeface="+mn-lt"/>
              </a:rPr>
              <a:t>AMA </a:t>
            </a:r>
            <a:r>
              <a:rPr lang="en-US" sz="2400" dirty="0" smtClean="0">
                <a:latin typeface="+mn-lt"/>
              </a:rPr>
              <a:t>,Ahmedabad</a:t>
            </a:r>
            <a:endParaRPr lang="en-US" sz="2400" dirty="0">
              <a:latin typeface="+mn-lt"/>
            </a:endParaRPr>
          </a:p>
        </p:txBody>
      </p:sp>
    </p:spTree>
    <p:custDataLst>
      <p:tags r:id="rId1"/>
    </p:custData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838200" y="306168"/>
            <a:ext cx="80772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Creating a Robust Supply Chain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838200" y="1524000"/>
            <a:ext cx="7982272" cy="4525963"/>
          </a:xfrm>
        </p:spPr>
        <p:txBody>
          <a:bodyPr>
            <a:normAutofit/>
          </a:bodyPr>
          <a:lstStyle/>
          <a:p>
            <a:r>
              <a:rPr lang="en-US" sz="3200" dirty="0" smtClean="0"/>
              <a:t>Expectations &amp; support from OEM</a:t>
            </a:r>
          </a:p>
          <a:p>
            <a:r>
              <a:rPr lang="en-US" sz="3200" dirty="0" smtClean="0"/>
              <a:t>Raising Quality to Global standards</a:t>
            </a:r>
          </a:p>
          <a:p>
            <a:r>
              <a:rPr lang="en-US" sz="3200" dirty="0" smtClean="0"/>
              <a:t>Controlling  Cost </a:t>
            </a:r>
          </a:p>
          <a:p>
            <a:r>
              <a:rPr lang="en-US" sz="3200" dirty="0" smtClean="0"/>
              <a:t>Improving Delivery</a:t>
            </a:r>
          </a:p>
          <a:p>
            <a:r>
              <a:rPr lang="en-US" sz="3200" dirty="0" smtClean="0"/>
              <a:t>Good practices from other Industries </a:t>
            </a:r>
            <a:endParaRPr lang="en-US" sz="3600" dirty="0"/>
          </a:p>
        </p:txBody>
      </p:sp>
    </p:spTree>
    <p:custDataLst>
      <p:tags r:id="rId1"/>
    </p:custData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838200" y="306168"/>
            <a:ext cx="80772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Expectations &amp; support from OEM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838200" y="1524000"/>
            <a:ext cx="7694240" cy="4525963"/>
          </a:xfrm>
        </p:spPr>
        <p:txBody>
          <a:bodyPr>
            <a:normAutofit fontScale="85000" lnSpcReduction="20000"/>
          </a:bodyPr>
          <a:lstStyle/>
          <a:p>
            <a:r>
              <a:rPr lang="en-US" sz="3200" dirty="0" smtClean="0"/>
              <a:t>Select supplier purely on merit ground</a:t>
            </a:r>
          </a:p>
          <a:p>
            <a:r>
              <a:rPr lang="en-US" sz="3200" dirty="0" smtClean="0"/>
              <a:t>Complete documentation &amp; full proof design</a:t>
            </a:r>
          </a:p>
          <a:p>
            <a:r>
              <a:rPr lang="en-US" sz="3200" dirty="0" smtClean="0"/>
              <a:t>Advance and Accurate Planning</a:t>
            </a:r>
          </a:p>
          <a:p>
            <a:r>
              <a:rPr lang="en-US" sz="3200" dirty="0" smtClean="0"/>
              <a:t>Honoring promises</a:t>
            </a:r>
          </a:p>
          <a:p>
            <a:r>
              <a:rPr lang="en-US" sz="3200" dirty="0" smtClean="0"/>
              <a:t>Understanding manufacturing limitations</a:t>
            </a:r>
          </a:p>
          <a:p>
            <a:r>
              <a:rPr lang="en-US" sz="3200" dirty="0" smtClean="0"/>
              <a:t>Simplifying QAP &amp; Inspection Test Plans</a:t>
            </a:r>
          </a:p>
          <a:p>
            <a:r>
              <a:rPr lang="en-US" sz="3200" dirty="0" smtClean="0"/>
              <a:t>Compensate extra work , inventory etc.</a:t>
            </a:r>
          </a:p>
          <a:p>
            <a:r>
              <a:rPr lang="en-US" sz="3200" dirty="0" smtClean="0"/>
              <a:t>Value Vendor’s time</a:t>
            </a:r>
          </a:p>
          <a:p>
            <a:r>
              <a:rPr lang="en-US" sz="3200" dirty="0" smtClean="0"/>
              <a:t>Compare cost and not the price</a:t>
            </a:r>
          </a:p>
          <a:p>
            <a:r>
              <a:rPr lang="en-US" sz="3200" dirty="0" smtClean="0"/>
              <a:t>Do not force your terms &amp; conditions</a:t>
            </a:r>
          </a:p>
          <a:p>
            <a:endParaRPr lang="en-US" sz="3200" dirty="0" smtClean="0"/>
          </a:p>
          <a:p>
            <a:endParaRPr lang="en-US" sz="3200" dirty="0"/>
          </a:p>
          <a:p>
            <a:endParaRPr lang="en-US" sz="3200" dirty="0" smtClean="0"/>
          </a:p>
          <a:p>
            <a:endParaRPr lang="en-US" sz="3200" dirty="0" smtClean="0"/>
          </a:p>
          <a:p>
            <a:endParaRPr lang="en-US" sz="36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58742648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827584" y="332656"/>
            <a:ext cx="80772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Raising Quality to Global standards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838200" y="1524000"/>
            <a:ext cx="8054280" cy="4525963"/>
          </a:xfrm>
        </p:spPr>
        <p:txBody>
          <a:bodyPr>
            <a:normAutofit fontScale="85000" lnSpcReduction="20000"/>
          </a:bodyPr>
          <a:lstStyle/>
          <a:p>
            <a:r>
              <a:rPr lang="en-US" sz="3200" dirty="0" smtClean="0"/>
              <a:t>Following relevant standards (IEC,NEC,IS..)</a:t>
            </a:r>
            <a:endParaRPr lang="en-US" sz="3200" dirty="0"/>
          </a:p>
          <a:p>
            <a:r>
              <a:rPr lang="en-US" sz="3200" dirty="0"/>
              <a:t>ERP system for traceability and interlocking</a:t>
            </a:r>
          </a:p>
          <a:p>
            <a:r>
              <a:rPr lang="en-US" sz="3200" dirty="0"/>
              <a:t>Computerized or fully automatic test facility</a:t>
            </a:r>
          </a:p>
          <a:p>
            <a:r>
              <a:rPr lang="en-US" sz="3200" dirty="0" smtClean="0"/>
              <a:t>Skilled work force as process demands</a:t>
            </a:r>
          </a:p>
          <a:p>
            <a:r>
              <a:rPr lang="en-US" sz="3200" dirty="0" smtClean="0"/>
              <a:t>Work Instruction &amp; Flow chart for each process</a:t>
            </a:r>
          </a:p>
          <a:p>
            <a:r>
              <a:rPr lang="en-US" sz="3200" dirty="0" smtClean="0"/>
              <a:t>Stage wise inspection</a:t>
            </a:r>
          </a:p>
          <a:p>
            <a:r>
              <a:rPr lang="en-US" sz="3200" dirty="0"/>
              <a:t>Proper equipment for Material </a:t>
            </a:r>
            <a:r>
              <a:rPr lang="en-US" sz="3200" dirty="0" smtClean="0"/>
              <a:t>Handling</a:t>
            </a:r>
          </a:p>
          <a:p>
            <a:r>
              <a:rPr lang="en-US" sz="3200" dirty="0" smtClean="0"/>
              <a:t>Water </a:t>
            </a:r>
            <a:r>
              <a:rPr lang="en-US" sz="3200" dirty="0"/>
              <a:t>,Sun &amp; Dust proof Environment</a:t>
            </a:r>
          </a:p>
          <a:p>
            <a:r>
              <a:rPr lang="en-US" sz="3200" dirty="0"/>
              <a:t>Cleanliness of Plant &amp; Equipment</a:t>
            </a:r>
          </a:p>
          <a:p>
            <a:r>
              <a:rPr lang="en-US" sz="3200" dirty="0" smtClean="0"/>
              <a:t>Protection </a:t>
            </a:r>
            <a:r>
              <a:rPr lang="en-US" sz="3200" dirty="0"/>
              <a:t>of assembly at each stage</a:t>
            </a:r>
          </a:p>
          <a:p>
            <a:endParaRPr lang="en-US" sz="3200" dirty="0" smtClean="0"/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 smtClean="0"/>
          </a:p>
          <a:p>
            <a:endParaRPr lang="en-US" sz="3200" dirty="0" smtClean="0"/>
          </a:p>
          <a:p>
            <a:endParaRPr lang="en-US" sz="3200" dirty="0" smtClean="0"/>
          </a:p>
          <a:p>
            <a:endParaRPr lang="en-US" sz="3200" dirty="0" smtClean="0"/>
          </a:p>
          <a:p>
            <a:endParaRPr lang="en-US" sz="3200" dirty="0" smtClean="0"/>
          </a:p>
          <a:p>
            <a:endParaRPr lang="en-US" sz="3200" dirty="0" smtClean="0"/>
          </a:p>
          <a:p>
            <a:endParaRPr lang="en-US" sz="3200" dirty="0" smtClean="0"/>
          </a:p>
          <a:p>
            <a:endParaRPr lang="en-US" sz="3200" dirty="0" smtClean="0"/>
          </a:p>
          <a:p>
            <a:endParaRPr lang="en-US" sz="3200" dirty="0" smtClean="0"/>
          </a:p>
          <a:p>
            <a:endParaRPr lang="en-US" sz="3200" dirty="0" smtClean="0"/>
          </a:p>
          <a:p>
            <a:endParaRPr lang="en-US" sz="3200" dirty="0" smtClean="0"/>
          </a:p>
          <a:p>
            <a:endParaRPr lang="en-US" sz="36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39198247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827584" y="332656"/>
            <a:ext cx="80772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Controlling Cost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838200" y="1524000"/>
            <a:ext cx="8054280" cy="4525963"/>
          </a:xfrm>
        </p:spPr>
        <p:txBody>
          <a:bodyPr>
            <a:normAutofit fontScale="85000" lnSpcReduction="10000"/>
          </a:bodyPr>
          <a:lstStyle/>
          <a:p>
            <a:r>
              <a:rPr lang="en-US" sz="3200" dirty="0" smtClean="0"/>
              <a:t>Give Volume to supplier for Price control</a:t>
            </a:r>
          </a:p>
          <a:p>
            <a:r>
              <a:rPr lang="en-US" sz="3200" dirty="0" smtClean="0"/>
              <a:t>Give options to have a check on price</a:t>
            </a:r>
          </a:p>
          <a:p>
            <a:r>
              <a:rPr lang="en-US" sz="3200" dirty="0" smtClean="0"/>
              <a:t>Avoid loading Services </a:t>
            </a:r>
            <a:r>
              <a:rPr lang="en-US" sz="3200" dirty="0"/>
              <a:t>(field wiring ,commissioning ..)</a:t>
            </a:r>
          </a:p>
          <a:p>
            <a:r>
              <a:rPr lang="en-US" sz="3200" dirty="0" smtClean="0"/>
              <a:t>Work out </a:t>
            </a:r>
            <a:r>
              <a:rPr lang="en-US" sz="3200" dirty="0"/>
              <a:t>Price on Cost plus basis</a:t>
            </a:r>
          </a:p>
          <a:p>
            <a:r>
              <a:rPr lang="en-US" sz="3200" dirty="0" smtClean="0"/>
              <a:t>Don't </a:t>
            </a:r>
            <a:r>
              <a:rPr lang="en-US" sz="3200" dirty="0"/>
              <a:t>keep negotiating price every time.</a:t>
            </a:r>
          </a:p>
          <a:p>
            <a:r>
              <a:rPr lang="en-US" sz="3200" dirty="0" smtClean="0"/>
              <a:t>Take </a:t>
            </a:r>
            <a:r>
              <a:rPr lang="en-US" sz="3200" dirty="0"/>
              <a:t>Vendor’s suggestions for price </a:t>
            </a:r>
            <a:r>
              <a:rPr lang="en-US" sz="3200" dirty="0" smtClean="0"/>
              <a:t>reduction</a:t>
            </a:r>
          </a:p>
          <a:p>
            <a:r>
              <a:rPr lang="en-US" sz="3200" dirty="0" smtClean="0"/>
              <a:t>Reduce man power cost rather than material cost</a:t>
            </a:r>
          </a:p>
          <a:p>
            <a:r>
              <a:rPr lang="en-US" sz="3200" dirty="0" smtClean="0"/>
              <a:t>Use modular design and lay outs</a:t>
            </a:r>
          </a:p>
          <a:p>
            <a:r>
              <a:rPr lang="en-US" sz="3200" dirty="0" smtClean="0"/>
              <a:t>Allow supplier to select class C items. </a:t>
            </a:r>
            <a:endParaRPr lang="en-US" sz="3200" dirty="0"/>
          </a:p>
          <a:p>
            <a:endParaRPr lang="en-US" sz="3200" dirty="0"/>
          </a:p>
          <a:p>
            <a:endParaRPr lang="en-US" sz="3200" dirty="0" smtClean="0"/>
          </a:p>
          <a:p>
            <a:endParaRPr lang="en-US" sz="3200" dirty="0" smtClean="0"/>
          </a:p>
          <a:p>
            <a:endParaRPr lang="en-US" sz="3200" dirty="0" smtClean="0"/>
          </a:p>
          <a:p>
            <a:endParaRPr lang="en-US" sz="3200" dirty="0" smtClean="0"/>
          </a:p>
          <a:p>
            <a:endParaRPr lang="en-US" sz="3200" dirty="0" smtClean="0"/>
          </a:p>
          <a:p>
            <a:endParaRPr lang="en-US" sz="3200" dirty="0" smtClean="0"/>
          </a:p>
          <a:p>
            <a:endParaRPr lang="en-US" sz="3200" dirty="0" smtClean="0"/>
          </a:p>
          <a:p>
            <a:endParaRPr lang="en-US" sz="3200" dirty="0" smtClean="0"/>
          </a:p>
          <a:p>
            <a:endParaRPr lang="en-US" sz="3200" dirty="0" smtClean="0"/>
          </a:p>
          <a:p>
            <a:endParaRPr lang="en-US" sz="36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50129861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827584" y="332656"/>
            <a:ext cx="80772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Improving Delivery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838200" y="1524000"/>
            <a:ext cx="8054280" cy="4525963"/>
          </a:xfrm>
        </p:spPr>
        <p:txBody>
          <a:bodyPr>
            <a:normAutofit fontScale="85000" lnSpcReduction="10000"/>
          </a:bodyPr>
          <a:lstStyle/>
          <a:p>
            <a:r>
              <a:rPr lang="en-US" sz="3200" dirty="0" smtClean="0"/>
              <a:t>Avoid too many Product variants</a:t>
            </a:r>
          </a:p>
          <a:p>
            <a:r>
              <a:rPr lang="en-US" sz="3200" dirty="0" smtClean="0"/>
              <a:t>Plan &amp; fore cast requirement as per lead time</a:t>
            </a:r>
          </a:p>
          <a:p>
            <a:r>
              <a:rPr lang="en-US" sz="3200" dirty="0" smtClean="0"/>
              <a:t>Help supplier for bottle neck if any</a:t>
            </a:r>
          </a:p>
          <a:p>
            <a:r>
              <a:rPr lang="en-US" sz="3200" dirty="0" smtClean="0"/>
              <a:t>Do not keep changing delivery plan for small reasons</a:t>
            </a:r>
          </a:p>
          <a:p>
            <a:r>
              <a:rPr lang="en-US" sz="3200" dirty="0"/>
              <a:t>Improve internal coordination (PEQSF</a:t>
            </a:r>
            <a:r>
              <a:rPr lang="en-US" sz="3200" dirty="0" smtClean="0"/>
              <a:t>)</a:t>
            </a:r>
          </a:p>
          <a:p>
            <a:r>
              <a:rPr lang="en-US" sz="3200" dirty="0" smtClean="0"/>
              <a:t>Implement strict document control </a:t>
            </a:r>
            <a:endParaRPr lang="en-US" sz="3200" dirty="0"/>
          </a:p>
          <a:p>
            <a:r>
              <a:rPr lang="en-US" sz="3200" dirty="0"/>
              <a:t>Speed up </a:t>
            </a:r>
            <a:r>
              <a:rPr lang="en-US" sz="3200" dirty="0" smtClean="0"/>
              <a:t>decisions </a:t>
            </a:r>
            <a:endParaRPr lang="en-US" sz="3200" dirty="0"/>
          </a:p>
          <a:p>
            <a:r>
              <a:rPr lang="en-US" sz="3200" dirty="0" smtClean="0"/>
              <a:t>Proper </a:t>
            </a:r>
            <a:r>
              <a:rPr lang="en-US" sz="3200" dirty="0"/>
              <a:t>material flow ,minimum </a:t>
            </a:r>
            <a:r>
              <a:rPr lang="en-US" sz="3200" dirty="0" smtClean="0"/>
              <a:t>handling</a:t>
            </a:r>
          </a:p>
          <a:p>
            <a:r>
              <a:rPr lang="en-US" sz="3200" dirty="0" smtClean="0"/>
              <a:t>Zero rejections during In process &amp; final inspection</a:t>
            </a:r>
            <a:endParaRPr lang="en-US" sz="3200" dirty="0"/>
          </a:p>
          <a:p>
            <a:endParaRPr lang="en-US" sz="3200" dirty="0" smtClean="0"/>
          </a:p>
          <a:p>
            <a:endParaRPr lang="en-US" sz="3200" dirty="0" smtClean="0"/>
          </a:p>
          <a:p>
            <a:endParaRPr lang="en-US" sz="3200" dirty="0" smtClean="0"/>
          </a:p>
          <a:p>
            <a:endParaRPr lang="en-US" sz="3200" dirty="0" smtClean="0"/>
          </a:p>
          <a:p>
            <a:endParaRPr lang="en-US" sz="3200" dirty="0" smtClean="0"/>
          </a:p>
          <a:p>
            <a:endParaRPr lang="en-US" sz="3200" dirty="0" smtClean="0"/>
          </a:p>
          <a:p>
            <a:endParaRPr lang="en-US" sz="3200" dirty="0" smtClean="0"/>
          </a:p>
          <a:p>
            <a:endParaRPr lang="en-US" sz="3200" dirty="0" smtClean="0"/>
          </a:p>
          <a:p>
            <a:endParaRPr lang="en-US" sz="3200" dirty="0" smtClean="0"/>
          </a:p>
          <a:p>
            <a:endParaRPr lang="en-US" sz="36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7398378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827584" y="260648"/>
            <a:ext cx="80772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Good practices from other Industries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838200" y="1524000"/>
            <a:ext cx="8054280" cy="4525963"/>
          </a:xfrm>
        </p:spPr>
        <p:txBody>
          <a:bodyPr>
            <a:normAutofit/>
          </a:bodyPr>
          <a:lstStyle/>
          <a:p>
            <a:r>
              <a:rPr lang="en-US" sz="3200" dirty="0" smtClean="0"/>
              <a:t>GE – Pricing ,Quality &amp; Logistic system</a:t>
            </a:r>
          </a:p>
          <a:p>
            <a:r>
              <a:rPr lang="en-US" sz="3200" dirty="0" smtClean="0"/>
              <a:t>Alstom –Document Quality ,FIM handling</a:t>
            </a:r>
          </a:p>
          <a:p>
            <a:r>
              <a:rPr lang="en-US" sz="3200" dirty="0" smtClean="0"/>
              <a:t>Suzlon – Delivery planning , powerful TPI</a:t>
            </a:r>
          </a:p>
          <a:p>
            <a:r>
              <a:rPr lang="en-US" sz="3200" dirty="0" smtClean="0"/>
              <a:t>Ammann –Business Relationship</a:t>
            </a:r>
          </a:p>
          <a:p>
            <a:r>
              <a:rPr lang="en-US" sz="3200" dirty="0" smtClean="0"/>
              <a:t>Siemens –Single point coordination</a:t>
            </a:r>
          </a:p>
          <a:p>
            <a:r>
              <a:rPr lang="en-US" sz="3200" dirty="0" smtClean="0"/>
              <a:t>MNC companies–Payment &amp; Legal system</a:t>
            </a:r>
          </a:p>
          <a:p>
            <a:r>
              <a:rPr lang="en-US" sz="3200" dirty="0" smtClean="0"/>
              <a:t>Private Companies - Trust</a:t>
            </a:r>
          </a:p>
          <a:p>
            <a:pPr marL="0" indent="0">
              <a:buNone/>
            </a:pPr>
            <a:endParaRPr lang="en-US" sz="3200" dirty="0" smtClean="0"/>
          </a:p>
          <a:p>
            <a:endParaRPr lang="en-US" sz="3200" dirty="0" smtClean="0"/>
          </a:p>
          <a:p>
            <a:endParaRPr lang="en-US" sz="3200" dirty="0" smtClean="0"/>
          </a:p>
          <a:p>
            <a:endParaRPr lang="en-US" sz="3200" dirty="0" smtClean="0"/>
          </a:p>
          <a:p>
            <a:endParaRPr lang="en-US" sz="3200" dirty="0" smtClean="0"/>
          </a:p>
          <a:p>
            <a:endParaRPr lang="en-US" sz="3200" dirty="0" smtClean="0"/>
          </a:p>
          <a:p>
            <a:endParaRPr lang="en-US" sz="3200" dirty="0" smtClean="0"/>
          </a:p>
          <a:p>
            <a:endParaRPr lang="en-US" sz="3200" dirty="0" smtClean="0"/>
          </a:p>
          <a:p>
            <a:endParaRPr lang="en-US" sz="3200" dirty="0" smtClean="0"/>
          </a:p>
          <a:p>
            <a:endParaRPr lang="en-US" sz="36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80892398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0546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 smtClean="0"/>
              <a:t>Thanks </a:t>
            </a:r>
            <a:br>
              <a:rPr lang="en-US" dirty="0" smtClean="0"/>
            </a:br>
            <a:r>
              <a:rPr lang="en-US" dirty="0" smtClean="0"/>
              <a:t>Any Questions?</a:t>
            </a:r>
          </a:p>
        </p:txBody>
      </p:sp>
    </p:spTree>
    <p:custDataLst>
      <p:tags r:id="rId1"/>
    </p:custData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yI2DOt6RzRcU51QxdhNewL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gLLkbNYfJYmMS8cGCr6Zqx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zvrdC8eV6YWWfpMhsRT8jq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Q5rpkfSAY2XQl9CRvNvPMK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gLLkbNYfJYmMS8cGCr6Zqx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zvrdC8eV6YWWfpMhsRT8jq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Q5rpkfSAY2XQl9CRvNvPMK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gLLkbNYfJYmMS8cGCr6Zqx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zvrdC8eV6YWWfpMhsRT8jq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Q5rpkfSAY2XQl9CRvNvPMK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gLLkbNYfJYmMS8cGCr6Zqx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AGzTPKJNXuuOK4v20iPS7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zvrdC8eV6YWWfpMhsRT8jq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Q5rpkfSAY2XQl9CRvNvPMK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ezdaKHeWyBnZyZ2cDqRSoa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RMR96J2MVd0CGe2e5htjk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0uhWvCQomImT50qU5y4Znw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gLLkbNYfJYmMS8cGCr6Zqx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zvrdC8eV6YWWfpMhsRT8jq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Q5rpkfSAY2XQl9CRvNvPMK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gLLkbNYfJYmMS8cGCr6Zqx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zvrdC8eV6YWWfpMhsRT8jq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Q5rpkfSAY2XQl9CRvNvPMK"/>
</p:tagLst>
</file>

<file path=ppt/theme/theme1.xml><?xml version="1.0" encoding="utf-8"?>
<a:theme xmlns:a="http://schemas.openxmlformats.org/drawingml/2006/main" name="Training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Training</Template>
  <TotalTime>0</TotalTime>
  <Words>354</Words>
  <Application>Microsoft Office PowerPoint</Application>
  <PresentationFormat>On-screen Show (4:3)</PresentationFormat>
  <Paragraphs>114</Paragraphs>
  <Slides>8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Training</vt:lpstr>
      <vt:lpstr>Pmmai (Vendor’s voice) Product : Control Panel</vt:lpstr>
      <vt:lpstr>Creating a Robust Supply Chain</vt:lpstr>
      <vt:lpstr>Expectations &amp; support from OEM</vt:lpstr>
      <vt:lpstr>Raising Quality to Global standards </vt:lpstr>
      <vt:lpstr>Controlling Cost </vt:lpstr>
      <vt:lpstr>Improving Delivery </vt:lpstr>
      <vt:lpstr>Good practices from other Industries </vt:lpstr>
      <vt:lpstr>Thanks  Any Questions?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2014-07-23T11:37:38Z</dcterms:created>
  <dcterms:modified xsi:type="dcterms:W3CDTF">2014-08-02T08:52:41Z</dcterms:modified>
</cp:coreProperties>
</file>